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79" r:id="rId3"/>
    <p:sldId id="296" r:id="rId4"/>
    <p:sldId id="294" r:id="rId5"/>
    <p:sldId id="284" r:id="rId6"/>
    <p:sldId id="295" r:id="rId7"/>
    <p:sldId id="285" r:id="rId8"/>
    <p:sldId id="299" r:id="rId9"/>
    <p:sldId id="290" r:id="rId10"/>
    <p:sldId id="306" r:id="rId11"/>
    <p:sldId id="304" r:id="rId12"/>
    <p:sldId id="286" r:id="rId13"/>
    <p:sldId id="308" r:id="rId14"/>
    <p:sldId id="307" r:id="rId15"/>
    <p:sldId id="305" r:id="rId16"/>
    <p:sldId id="287" r:id="rId17"/>
    <p:sldId id="298" r:id="rId18"/>
    <p:sldId id="300" r:id="rId19"/>
    <p:sldId id="297" r:id="rId20"/>
    <p:sldId id="301" r:id="rId21"/>
    <p:sldId id="288" r:id="rId22"/>
    <p:sldId id="302" r:id="rId23"/>
    <p:sldId id="303" r:id="rId2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84CC"/>
    <a:srgbClr val="03136A"/>
    <a:srgbClr val="35759D"/>
    <a:srgbClr val="35B19D"/>
    <a:srgbClr val="000000"/>
    <a:srgbClr val="FFFF00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5596" autoAdjust="0"/>
  </p:normalViewPr>
  <p:slideViewPr>
    <p:cSldViewPr>
      <p:cViewPr>
        <p:scale>
          <a:sx n="60" d="100"/>
          <a:sy n="60" d="100"/>
        </p:scale>
        <p:origin x="828" y="26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cs-CZ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cs-CZ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/>
              <a:t>Click to edit Master text styles</a:t>
            </a:r>
          </a:p>
          <a:p>
            <a:pPr lvl="1"/>
            <a:r>
              <a:rPr lang="en-US" altLang="cs-CZ" smtClean="0"/>
              <a:t>Second level</a:t>
            </a:r>
          </a:p>
          <a:p>
            <a:pPr lvl="2"/>
            <a:r>
              <a:rPr lang="en-US" altLang="cs-CZ" smtClean="0"/>
              <a:t>Third level</a:t>
            </a:r>
          </a:p>
          <a:p>
            <a:pPr lvl="3"/>
            <a:r>
              <a:rPr lang="en-US" altLang="cs-CZ" smtClean="0"/>
              <a:t>Fourth level</a:t>
            </a:r>
          </a:p>
          <a:p>
            <a:pPr lvl="4"/>
            <a:r>
              <a:rPr lang="en-US" altLang="cs-CZ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cs-CZ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14C4BB5-F5DF-4DE5-8BE6-E8B6CBF89695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5404066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F226BE-41C3-4B87-BB36-B7C181834637}" type="slidenum">
              <a:rPr lang="en-US" altLang="cs-CZ"/>
              <a:pPr/>
              <a:t>1</a:t>
            </a:fld>
            <a:endParaRPr lang="en-US" altLang="cs-CZ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cs-CZ"/>
          </a:p>
        </p:txBody>
      </p:sp>
    </p:spTree>
    <p:extLst>
      <p:ext uri="{BB962C8B-B14F-4D97-AF65-F5344CB8AC3E}">
        <p14:creationId xmlns:p14="http://schemas.microsoft.com/office/powerpoint/2010/main" val="3023437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B12297-007C-4702-9582-CC5F7EB9BC1A}" type="slidenum">
              <a:rPr lang="en-US" altLang="cs-CZ"/>
              <a:pPr/>
              <a:t>10</a:t>
            </a:fld>
            <a:endParaRPr lang="en-US" altLang="cs-CZ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cs-CZ"/>
          </a:p>
        </p:txBody>
      </p:sp>
    </p:spTree>
    <p:extLst>
      <p:ext uri="{BB962C8B-B14F-4D97-AF65-F5344CB8AC3E}">
        <p14:creationId xmlns:p14="http://schemas.microsoft.com/office/powerpoint/2010/main" val="39546250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B12297-007C-4702-9582-CC5F7EB9BC1A}" type="slidenum">
              <a:rPr lang="en-US" altLang="cs-CZ"/>
              <a:pPr/>
              <a:t>11</a:t>
            </a:fld>
            <a:endParaRPr lang="en-US" altLang="cs-CZ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cs-CZ"/>
          </a:p>
        </p:txBody>
      </p:sp>
    </p:spTree>
    <p:extLst>
      <p:ext uri="{BB962C8B-B14F-4D97-AF65-F5344CB8AC3E}">
        <p14:creationId xmlns:p14="http://schemas.microsoft.com/office/powerpoint/2010/main" val="2830830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B12297-007C-4702-9582-CC5F7EB9BC1A}" type="slidenum">
              <a:rPr lang="en-US" altLang="cs-CZ"/>
              <a:pPr/>
              <a:t>12</a:t>
            </a:fld>
            <a:endParaRPr lang="en-US" altLang="cs-CZ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cs-CZ"/>
          </a:p>
        </p:txBody>
      </p:sp>
    </p:spTree>
    <p:extLst>
      <p:ext uri="{BB962C8B-B14F-4D97-AF65-F5344CB8AC3E}">
        <p14:creationId xmlns:p14="http://schemas.microsoft.com/office/powerpoint/2010/main" val="35053934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B12297-007C-4702-9582-CC5F7EB9BC1A}" type="slidenum">
              <a:rPr lang="en-US" altLang="cs-CZ"/>
              <a:pPr/>
              <a:t>13</a:t>
            </a:fld>
            <a:endParaRPr lang="en-US" altLang="cs-CZ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cs-CZ"/>
          </a:p>
        </p:txBody>
      </p:sp>
    </p:spTree>
    <p:extLst>
      <p:ext uri="{BB962C8B-B14F-4D97-AF65-F5344CB8AC3E}">
        <p14:creationId xmlns:p14="http://schemas.microsoft.com/office/powerpoint/2010/main" val="11006756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B12297-007C-4702-9582-CC5F7EB9BC1A}" type="slidenum">
              <a:rPr lang="en-US" altLang="cs-CZ"/>
              <a:pPr/>
              <a:t>14</a:t>
            </a:fld>
            <a:endParaRPr lang="en-US" altLang="cs-CZ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cs-CZ"/>
          </a:p>
        </p:txBody>
      </p:sp>
    </p:spTree>
    <p:extLst>
      <p:ext uri="{BB962C8B-B14F-4D97-AF65-F5344CB8AC3E}">
        <p14:creationId xmlns:p14="http://schemas.microsoft.com/office/powerpoint/2010/main" val="35076107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B12297-007C-4702-9582-CC5F7EB9BC1A}" type="slidenum">
              <a:rPr lang="en-US" altLang="cs-CZ"/>
              <a:pPr/>
              <a:t>15</a:t>
            </a:fld>
            <a:endParaRPr lang="en-US" altLang="cs-CZ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cs-CZ"/>
          </a:p>
        </p:txBody>
      </p:sp>
    </p:spTree>
    <p:extLst>
      <p:ext uri="{BB962C8B-B14F-4D97-AF65-F5344CB8AC3E}">
        <p14:creationId xmlns:p14="http://schemas.microsoft.com/office/powerpoint/2010/main" val="42921351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B12297-007C-4702-9582-CC5F7EB9BC1A}" type="slidenum">
              <a:rPr lang="en-US" altLang="cs-CZ"/>
              <a:pPr/>
              <a:t>16</a:t>
            </a:fld>
            <a:endParaRPr lang="en-US" altLang="cs-CZ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cs-CZ"/>
          </a:p>
        </p:txBody>
      </p:sp>
    </p:spTree>
    <p:extLst>
      <p:ext uri="{BB962C8B-B14F-4D97-AF65-F5344CB8AC3E}">
        <p14:creationId xmlns:p14="http://schemas.microsoft.com/office/powerpoint/2010/main" val="23718043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B12297-007C-4702-9582-CC5F7EB9BC1A}" type="slidenum">
              <a:rPr lang="en-US" altLang="cs-CZ"/>
              <a:pPr/>
              <a:t>17</a:t>
            </a:fld>
            <a:endParaRPr lang="en-US" altLang="cs-CZ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cs-CZ"/>
          </a:p>
        </p:txBody>
      </p:sp>
    </p:spTree>
    <p:extLst>
      <p:ext uri="{BB962C8B-B14F-4D97-AF65-F5344CB8AC3E}">
        <p14:creationId xmlns:p14="http://schemas.microsoft.com/office/powerpoint/2010/main" val="39099958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B12297-007C-4702-9582-CC5F7EB9BC1A}" type="slidenum">
              <a:rPr lang="en-US" altLang="cs-CZ"/>
              <a:pPr/>
              <a:t>18</a:t>
            </a:fld>
            <a:endParaRPr lang="en-US" altLang="cs-CZ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cs-CZ"/>
          </a:p>
        </p:txBody>
      </p:sp>
    </p:spTree>
    <p:extLst>
      <p:ext uri="{BB962C8B-B14F-4D97-AF65-F5344CB8AC3E}">
        <p14:creationId xmlns:p14="http://schemas.microsoft.com/office/powerpoint/2010/main" val="42816164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B12297-007C-4702-9582-CC5F7EB9BC1A}" type="slidenum">
              <a:rPr lang="en-US" altLang="cs-CZ"/>
              <a:pPr/>
              <a:t>19</a:t>
            </a:fld>
            <a:endParaRPr lang="en-US" altLang="cs-CZ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cs-CZ"/>
          </a:p>
        </p:txBody>
      </p:sp>
    </p:spTree>
    <p:extLst>
      <p:ext uri="{BB962C8B-B14F-4D97-AF65-F5344CB8AC3E}">
        <p14:creationId xmlns:p14="http://schemas.microsoft.com/office/powerpoint/2010/main" val="3231684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B12297-007C-4702-9582-CC5F7EB9BC1A}" type="slidenum">
              <a:rPr lang="en-US" altLang="cs-CZ"/>
              <a:pPr/>
              <a:t>2</a:t>
            </a:fld>
            <a:endParaRPr lang="en-US" altLang="cs-CZ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cs-CZ"/>
          </a:p>
        </p:txBody>
      </p:sp>
    </p:spTree>
    <p:extLst>
      <p:ext uri="{BB962C8B-B14F-4D97-AF65-F5344CB8AC3E}">
        <p14:creationId xmlns:p14="http://schemas.microsoft.com/office/powerpoint/2010/main" val="12993752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B12297-007C-4702-9582-CC5F7EB9BC1A}" type="slidenum">
              <a:rPr lang="en-US" altLang="cs-CZ"/>
              <a:pPr/>
              <a:t>20</a:t>
            </a:fld>
            <a:endParaRPr lang="en-US" altLang="cs-CZ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cs-CZ"/>
          </a:p>
        </p:txBody>
      </p:sp>
    </p:spTree>
    <p:extLst>
      <p:ext uri="{BB962C8B-B14F-4D97-AF65-F5344CB8AC3E}">
        <p14:creationId xmlns:p14="http://schemas.microsoft.com/office/powerpoint/2010/main" val="30141411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B12297-007C-4702-9582-CC5F7EB9BC1A}" type="slidenum">
              <a:rPr lang="en-US" altLang="cs-CZ"/>
              <a:pPr/>
              <a:t>21</a:t>
            </a:fld>
            <a:endParaRPr lang="en-US" altLang="cs-CZ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cs-CZ"/>
          </a:p>
        </p:txBody>
      </p:sp>
    </p:spTree>
    <p:extLst>
      <p:ext uri="{BB962C8B-B14F-4D97-AF65-F5344CB8AC3E}">
        <p14:creationId xmlns:p14="http://schemas.microsoft.com/office/powerpoint/2010/main" val="18441928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B12297-007C-4702-9582-CC5F7EB9BC1A}" type="slidenum">
              <a:rPr lang="en-US" altLang="cs-CZ"/>
              <a:pPr/>
              <a:t>22</a:t>
            </a:fld>
            <a:endParaRPr lang="en-US" altLang="cs-CZ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cs-CZ"/>
          </a:p>
        </p:txBody>
      </p:sp>
    </p:spTree>
    <p:extLst>
      <p:ext uri="{BB962C8B-B14F-4D97-AF65-F5344CB8AC3E}">
        <p14:creationId xmlns:p14="http://schemas.microsoft.com/office/powerpoint/2010/main" val="30711272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B12297-007C-4702-9582-CC5F7EB9BC1A}" type="slidenum">
              <a:rPr lang="en-US" altLang="cs-CZ"/>
              <a:pPr/>
              <a:t>23</a:t>
            </a:fld>
            <a:endParaRPr lang="en-US" altLang="cs-CZ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cs-CZ"/>
          </a:p>
        </p:txBody>
      </p:sp>
    </p:spTree>
    <p:extLst>
      <p:ext uri="{BB962C8B-B14F-4D97-AF65-F5344CB8AC3E}">
        <p14:creationId xmlns:p14="http://schemas.microsoft.com/office/powerpoint/2010/main" val="1156465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B12297-007C-4702-9582-CC5F7EB9BC1A}" type="slidenum">
              <a:rPr lang="en-US" altLang="cs-CZ"/>
              <a:pPr/>
              <a:t>3</a:t>
            </a:fld>
            <a:endParaRPr lang="en-US" altLang="cs-CZ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cs-CZ"/>
          </a:p>
        </p:txBody>
      </p:sp>
    </p:spTree>
    <p:extLst>
      <p:ext uri="{BB962C8B-B14F-4D97-AF65-F5344CB8AC3E}">
        <p14:creationId xmlns:p14="http://schemas.microsoft.com/office/powerpoint/2010/main" val="67285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B12297-007C-4702-9582-CC5F7EB9BC1A}" type="slidenum">
              <a:rPr lang="en-US" altLang="cs-CZ"/>
              <a:pPr/>
              <a:t>4</a:t>
            </a:fld>
            <a:endParaRPr lang="en-US" altLang="cs-CZ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cs-CZ"/>
          </a:p>
        </p:txBody>
      </p:sp>
    </p:spTree>
    <p:extLst>
      <p:ext uri="{BB962C8B-B14F-4D97-AF65-F5344CB8AC3E}">
        <p14:creationId xmlns:p14="http://schemas.microsoft.com/office/powerpoint/2010/main" val="2681223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B12297-007C-4702-9582-CC5F7EB9BC1A}" type="slidenum">
              <a:rPr lang="en-US" altLang="cs-CZ"/>
              <a:pPr/>
              <a:t>5</a:t>
            </a:fld>
            <a:endParaRPr lang="en-US" altLang="cs-CZ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cs-CZ"/>
          </a:p>
        </p:txBody>
      </p:sp>
    </p:spTree>
    <p:extLst>
      <p:ext uri="{BB962C8B-B14F-4D97-AF65-F5344CB8AC3E}">
        <p14:creationId xmlns:p14="http://schemas.microsoft.com/office/powerpoint/2010/main" val="1612998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B12297-007C-4702-9582-CC5F7EB9BC1A}" type="slidenum">
              <a:rPr lang="en-US" altLang="cs-CZ"/>
              <a:pPr/>
              <a:t>6</a:t>
            </a:fld>
            <a:endParaRPr lang="en-US" altLang="cs-CZ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cs-CZ"/>
          </a:p>
        </p:txBody>
      </p:sp>
    </p:spTree>
    <p:extLst>
      <p:ext uri="{BB962C8B-B14F-4D97-AF65-F5344CB8AC3E}">
        <p14:creationId xmlns:p14="http://schemas.microsoft.com/office/powerpoint/2010/main" val="2291676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B12297-007C-4702-9582-CC5F7EB9BC1A}" type="slidenum">
              <a:rPr lang="en-US" altLang="cs-CZ"/>
              <a:pPr/>
              <a:t>7</a:t>
            </a:fld>
            <a:endParaRPr lang="en-US" altLang="cs-CZ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cs-CZ"/>
          </a:p>
        </p:txBody>
      </p:sp>
    </p:spTree>
    <p:extLst>
      <p:ext uri="{BB962C8B-B14F-4D97-AF65-F5344CB8AC3E}">
        <p14:creationId xmlns:p14="http://schemas.microsoft.com/office/powerpoint/2010/main" val="3301963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B12297-007C-4702-9582-CC5F7EB9BC1A}" type="slidenum">
              <a:rPr lang="en-US" altLang="cs-CZ"/>
              <a:pPr/>
              <a:t>8</a:t>
            </a:fld>
            <a:endParaRPr lang="en-US" altLang="cs-CZ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cs-CZ"/>
          </a:p>
        </p:txBody>
      </p:sp>
    </p:spTree>
    <p:extLst>
      <p:ext uri="{BB962C8B-B14F-4D97-AF65-F5344CB8AC3E}">
        <p14:creationId xmlns:p14="http://schemas.microsoft.com/office/powerpoint/2010/main" val="465899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B12297-007C-4702-9582-CC5F7EB9BC1A}" type="slidenum">
              <a:rPr lang="en-US" altLang="cs-CZ"/>
              <a:pPr/>
              <a:t>9</a:t>
            </a:fld>
            <a:endParaRPr lang="en-US" altLang="cs-CZ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cs-CZ"/>
          </a:p>
        </p:txBody>
      </p:sp>
    </p:spTree>
    <p:extLst>
      <p:ext uri="{BB962C8B-B14F-4D97-AF65-F5344CB8AC3E}">
        <p14:creationId xmlns:p14="http://schemas.microsoft.com/office/powerpoint/2010/main" val="4107649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22098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/>
            </a:lvl1pPr>
          </a:lstStyle>
          <a:p>
            <a:pPr lvl="0"/>
            <a:r>
              <a:rPr lang="cs-CZ" altLang="cs-CZ" noProof="0" smtClean="0"/>
              <a:t>Kliknutím lze upravit styl.</a:t>
            </a:r>
            <a:endParaRPr lang="en-US" altLang="cs-CZ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2895600"/>
            <a:ext cx="7772400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altLang="cs-CZ" noProof="0" smtClean="0"/>
              <a:t>Kliknutím lze upravit styl předlohy.</a:t>
            </a:r>
            <a:endParaRPr lang="en-US" altLang="cs-CZ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9598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838200"/>
            <a:ext cx="1962150" cy="56388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90600" y="838200"/>
            <a:ext cx="5734050" cy="56388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1070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7464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32583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90600" y="2606675"/>
            <a:ext cx="3581400" cy="38703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400" y="2606675"/>
            <a:ext cx="3581400" cy="38703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8641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0255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968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2659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00189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441532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838200"/>
            <a:ext cx="73152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  <a:endParaRPr lang="en-US" altLang="cs-CZ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606675"/>
            <a:ext cx="7315200" cy="387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  <a:endParaRPr lang="en-US" altLang="cs-CZ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hyperlink" Target="https://www.celnisprava.cz/cz/clo/sazebni-zarazeni-zbozi/spolecny-celni-sazebnik-es/Stranky/default.aspx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elnisprava.cz/cz/clo/sazebni-zarazeni-zbozi/Stranky/default.aspx" TargetMode="External"/><Relationship Id="rId5" Type="http://schemas.openxmlformats.org/officeDocument/2006/relationships/hyperlink" Target="https://forms.celnisprava.cz/webfiller/formservice/filler.open?DocID=657135392" TargetMode="External"/><Relationship Id="rId4" Type="http://schemas.openxmlformats.org/officeDocument/2006/relationships/hyperlink" Target="https://www.celnisprava.cz/cz/clo/e-customs/eori/Stranky/default.aspx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elnisprava.cz/cz/clo/celni-rizeni/zajisteni/Stranky/default.aspx" TargetMode="External"/><Relationship Id="rId3" Type="http://schemas.openxmlformats.org/officeDocument/2006/relationships/image" Target="../media/image5.jpeg"/><Relationship Id="rId7" Type="http://schemas.openxmlformats.org/officeDocument/2006/relationships/hyperlink" Target="https://www.celnisprava.cz/cz/clo/e-customs/podminky-elektronicke-komunikace/Stranky/default.aspx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orms.celnisprava.cz/aforms.php?action=fill&amp;id_form=79" TargetMode="External"/><Relationship Id="rId5" Type="http://schemas.openxmlformats.org/officeDocument/2006/relationships/hyperlink" Target="https://www.celnisprava.cz/cz/aplikace/Stranky/taric-cz.aspx" TargetMode="External"/><Relationship Id="rId4" Type="http://schemas.openxmlformats.org/officeDocument/2006/relationships/hyperlink" Target="https://www.celnisprava.cz/cz/dalsi-kompetence/ochrana-spolecnosti-a-zivotniho-prostredi/Stranky/default.aspx" TargetMode="External"/><Relationship Id="rId9" Type="http://schemas.openxmlformats.org/officeDocument/2006/relationships/hyperlink" Target="https://forms.celnisprava.cz/webfiller/formservice/filler.open?DocID=215136225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usinessinfo.cz/brexit" TargetMode="External"/><Relationship Id="rId3" Type="http://schemas.openxmlformats.org/officeDocument/2006/relationships/image" Target="../media/image5.jpeg"/><Relationship Id="rId7" Type="http://schemas.openxmlformats.org/officeDocument/2006/relationships/hyperlink" Target="https://ec.europa.eu/info/brexit/brexit-preparedness/preparedness-notices_cs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c.europa.eu/taxation_customs/uk-withdrawal-cs" TargetMode="External"/><Relationship Id="rId5" Type="http://schemas.openxmlformats.org/officeDocument/2006/relationships/hyperlink" Target="https://ec.europa.eu/info/brexit_cs" TargetMode="External"/><Relationship Id="rId4" Type="http://schemas.openxmlformats.org/officeDocument/2006/relationships/hyperlink" Target="http://www.consilium.europa.eu/cs/policies/eu-uk-after-referendum/" TargetMode="External"/><Relationship Id="rId9" Type="http://schemas.openxmlformats.org/officeDocument/2006/relationships/hyperlink" Target="https://www.vlada.cz/cz/evropske-zalezitosti/Brexit/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v.uk/government/collections/how-to-prepare-if-the-uk-leaves-the-eu-with-no-deal#importing-and-exporting" TargetMode="External"/><Relationship Id="rId3" Type="http://schemas.openxmlformats.org/officeDocument/2006/relationships/image" Target="../media/image5.jpeg"/><Relationship Id="rId7" Type="http://schemas.openxmlformats.org/officeDocument/2006/relationships/hyperlink" Target="https://euexit.campaign.gov.uk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v.uk/government/brexit" TargetMode="External"/><Relationship Id="rId5" Type="http://schemas.openxmlformats.org/officeDocument/2006/relationships/hyperlink" Target="https://www.mpo.cz/cz/zahranicni-obchod/brexit/" TargetMode="External"/><Relationship Id="rId4" Type="http://schemas.openxmlformats.org/officeDocument/2006/relationships/hyperlink" Target="http://www.businessinfo.cz/brexit" TargetMode="External"/><Relationship Id="rId9" Type="http://schemas.openxmlformats.org/officeDocument/2006/relationships/hyperlink" Target="https://www.celnisprava.cz/cz/Stranky/INFORMACE-O-VYSTOUPEN&#205;-SPOJEN&#201;HO-KR&#193;LOVSTV&#205;-VELK&#201;-BRIT&#193;NIE-A-SEVERN&#205;HO-IRSKA-Z-EVROPSK&#201;-UNIE.aspx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elnisprava.cz/cz/Stranky/kontakty-na-celni-urady.aspx" TargetMode="External"/><Relationship Id="rId4" Type="http://schemas.openxmlformats.org/officeDocument/2006/relationships/hyperlink" Target="https://www.celnisprava.cz/cz/o-nas/kontakty/Stranky/centrum-pro-zakladni-poradenstvi-a-informace-z-oblasti-celni-a-danove-problematiky-a-dalsich-kompetenci-celni-spravy-cr.asp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838200"/>
            <a:ext cx="6979096" cy="792163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cs-CZ" altLang="cs-CZ" dirty="0" err="1" smtClean="0"/>
              <a:t>Brexit</a:t>
            </a:r>
            <a:r>
              <a:rPr lang="cs-CZ" altLang="cs-CZ" dirty="0" smtClean="0"/>
              <a:t> z celního pohledu</a:t>
            </a:r>
            <a:endParaRPr lang="en-US" altLang="cs-CZ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7984" y="5894512"/>
            <a:ext cx="3960440" cy="432048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cs-CZ" altLang="ko-KR" sz="2400" dirty="0" smtClean="0">
                <a:latin typeface="Verdana" panose="020B0604030504040204" pitchFamily="34" charset="0"/>
                <a:ea typeface="굴림" charset="-127"/>
              </a:rPr>
              <a:t>Bez </a:t>
            </a:r>
            <a:r>
              <a:rPr lang="cs-CZ" altLang="ko-KR" sz="2400" dirty="0">
                <a:latin typeface="Verdana" panose="020B0604030504040204" pitchFamily="34" charset="0"/>
                <a:ea typeface="굴림" charset="-127"/>
              </a:rPr>
              <a:t>dohody – no </a:t>
            </a:r>
            <a:r>
              <a:rPr lang="cs-CZ" altLang="ko-KR" sz="2400" dirty="0" err="1" smtClean="0">
                <a:latin typeface="Verdana" panose="020B0604030504040204" pitchFamily="34" charset="0"/>
                <a:ea typeface="굴림" charset="-127"/>
              </a:rPr>
              <a:t>deal</a:t>
            </a:r>
            <a:endParaRPr lang="cs-CZ" altLang="ko-KR" sz="2400" dirty="0">
              <a:latin typeface="Verdana" panose="020B0604030504040204" pitchFamily="34" charset="0"/>
              <a:ea typeface="굴림" charset="-127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4788024" y="2407610"/>
            <a:ext cx="2810385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altLang="ko-KR" b="1" dirty="0">
                <a:latin typeface="Verdana" panose="020B0604030504040204" pitchFamily="34" charset="0"/>
                <a:ea typeface="굴림" charset="-127"/>
              </a:rPr>
              <a:t>DVĚ VARIANTY</a:t>
            </a:r>
          </a:p>
        </p:txBody>
      </p:sp>
      <p:sp>
        <p:nvSpPr>
          <p:cNvPr id="3" name="Obdélník 2"/>
          <p:cNvSpPr/>
          <p:nvPr/>
        </p:nvSpPr>
        <p:spPr>
          <a:xfrm>
            <a:off x="2920928" y="3239909"/>
            <a:ext cx="6336704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cs-CZ" altLang="ko-KR" dirty="0">
                <a:latin typeface="Verdana" panose="020B0604030504040204" pitchFamily="34" charset="0"/>
                <a:ea typeface="굴림" charset="-127"/>
              </a:rPr>
              <a:t>Řádný odchod – Dohoda o vystoupení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568" y="3758445"/>
            <a:ext cx="2915969" cy="1947867"/>
          </a:xfrm>
          <a:prstGeom prst="rect">
            <a:avLst/>
          </a:prstGeom>
        </p:spPr>
      </p:pic>
      <p:grpSp>
        <p:nvGrpSpPr>
          <p:cNvPr id="4" name="Skupina 3"/>
          <p:cNvGrpSpPr/>
          <p:nvPr/>
        </p:nvGrpSpPr>
        <p:grpSpPr>
          <a:xfrm>
            <a:off x="395536" y="2276872"/>
            <a:ext cx="2713230" cy="3617640"/>
            <a:chOff x="395536" y="2276872"/>
            <a:chExt cx="2713230" cy="3617640"/>
          </a:xfrm>
        </p:grpSpPr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2276872"/>
              <a:ext cx="2713230" cy="3617640"/>
            </a:xfrm>
            <a:prstGeom prst="rect">
              <a:avLst/>
            </a:prstGeom>
          </p:spPr>
        </p:pic>
        <p:sp>
          <p:nvSpPr>
            <p:cNvPr id="9" name="Obdélník 8"/>
            <p:cNvSpPr/>
            <p:nvPr/>
          </p:nvSpPr>
          <p:spPr>
            <a:xfrm>
              <a:off x="570944" y="5494402"/>
              <a:ext cx="233975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000" dirty="0"/>
                <a:t>https://www.benthampottery.com/theleakybrexitmugwithholes/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1680" y="764704"/>
            <a:ext cx="7308304" cy="5976664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buNone/>
            </a:pPr>
            <a:endParaRPr lang="cs-CZ" altLang="ko-KR" sz="2000" dirty="0" smtClean="0">
              <a:latin typeface="Verdana" panose="020B0604030504040204" pitchFamily="34" charset="0"/>
              <a:ea typeface="굴림" charset="-127"/>
            </a:endParaRPr>
          </a:p>
          <a:p>
            <a:pPr algn="just">
              <a:lnSpc>
                <a:spcPct val="80000"/>
              </a:lnSpc>
            </a:pPr>
            <a:r>
              <a:rPr lang="cs-CZ" altLang="ko-KR" sz="2000" dirty="0" smtClean="0">
                <a:latin typeface="Verdana" panose="020B0604030504040204" pitchFamily="34" charset="0"/>
                <a:ea typeface="굴림" charset="-127"/>
              </a:rPr>
              <a:t>Povolení (např. udělující status oprávněného hospodářského subjektu (AEO)) a jiná povolení k celním zjednodušením, jež vydaly celní orgány Spojeného království, již na celním území Unie nebudou platit</a:t>
            </a:r>
            <a:r>
              <a:rPr lang="cs-CZ" altLang="ko-KR" sz="2000" dirty="0" smtClean="0">
                <a:latin typeface="Verdana" panose="020B0604030504040204" pitchFamily="34" charset="0"/>
                <a:ea typeface="굴림" charset="-127"/>
              </a:rPr>
              <a:t>.</a:t>
            </a:r>
          </a:p>
          <a:p>
            <a:pPr algn="just">
              <a:lnSpc>
                <a:spcPct val="80000"/>
              </a:lnSpc>
            </a:pPr>
            <a:endParaRPr lang="cs-CZ" altLang="ko-KR" sz="2000" dirty="0" smtClean="0">
              <a:latin typeface="Verdana" panose="020B0604030504040204" pitchFamily="34" charset="0"/>
              <a:ea typeface="굴림" charset="-127"/>
            </a:endParaRPr>
          </a:p>
          <a:p>
            <a:pPr algn="just">
              <a:lnSpc>
                <a:spcPct val="80000"/>
              </a:lnSpc>
            </a:pPr>
            <a:r>
              <a:rPr lang="cs-CZ" altLang="ko-KR" sz="2000" b="1" dirty="0" smtClean="0">
                <a:latin typeface="Verdana" panose="020B0604030504040204" pitchFamily="34" charset="0"/>
                <a:ea typeface="굴림" charset="-127"/>
              </a:rPr>
              <a:t>EORI</a:t>
            </a:r>
          </a:p>
          <a:p>
            <a:pPr marL="0" indent="0" algn="just">
              <a:lnSpc>
                <a:spcPct val="80000"/>
              </a:lnSpc>
              <a:buNone/>
            </a:pPr>
            <a:endParaRPr lang="cs-CZ" altLang="ko-KR" sz="2000" dirty="0" smtClean="0">
              <a:latin typeface="Verdana" panose="020B0604030504040204" pitchFamily="34" charset="0"/>
              <a:ea typeface="굴림" charset="-127"/>
            </a:endParaRPr>
          </a:p>
          <a:p>
            <a:pPr algn="just">
              <a:lnSpc>
                <a:spcPct val="80000"/>
              </a:lnSpc>
            </a:pPr>
            <a:r>
              <a:rPr lang="cs-CZ" altLang="ko-KR" sz="2000" b="1" dirty="0" smtClean="0">
                <a:latin typeface="Verdana" panose="020B0604030504040204" pitchFamily="34" charset="0"/>
                <a:ea typeface="굴림" charset="-127"/>
              </a:rPr>
              <a:t>Závazné informace</a:t>
            </a:r>
          </a:p>
          <a:p>
            <a:pPr marL="0" indent="0" algn="just">
              <a:lnSpc>
                <a:spcPct val="80000"/>
              </a:lnSpc>
              <a:buNone/>
            </a:pPr>
            <a:endParaRPr lang="cs-CZ" altLang="ko-KR" sz="2000" b="1" dirty="0" smtClean="0">
              <a:latin typeface="Verdana" panose="020B0604030504040204" pitchFamily="34" charset="0"/>
              <a:ea typeface="굴림" charset="-127"/>
            </a:endParaRPr>
          </a:p>
          <a:p>
            <a:pPr algn="just">
              <a:lnSpc>
                <a:spcPct val="80000"/>
              </a:lnSpc>
            </a:pPr>
            <a:endParaRPr lang="cs-CZ" altLang="ko-KR" sz="2000" dirty="0" smtClean="0">
              <a:latin typeface="Verdana" panose="020B0604030504040204" pitchFamily="34" charset="0"/>
              <a:ea typeface="굴림" charset="-127"/>
            </a:endParaRPr>
          </a:p>
          <a:p>
            <a:pPr algn="just">
              <a:lnSpc>
                <a:spcPct val="80000"/>
              </a:lnSpc>
            </a:pPr>
            <a:r>
              <a:rPr lang="cs-CZ" altLang="ko-KR" sz="2000" b="1" dirty="0" smtClean="0">
                <a:latin typeface="Verdana" panose="020B0604030504040204" pitchFamily="34" charset="0"/>
                <a:ea typeface="굴림" charset="-127"/>
              </a:rPr>
              <a:t>TRANZIT</a:t>
            </a:r>
          </a:p>
          <a:p>
            <a:pPr algn="just">
              <a:lnSpc>
                <a:spcPct val="80000"/>
              </a:lnSpc>
            </a:pPr>
            <a:endParaRPr lang="cs-CZ" altLang="ko-KR" sz="2000" dirty="0">
              <a:latin typeface="Verdana" panose="020B0604030504040204" pitchFamily="34" charset="0"/>
              <a:ea typeface="굴림" charset="-127"/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cs-CZ" altLang="ko-KR" sz="2000" dirty="0" smtClean="0">
                <a:latin typeface="Verdana" panose="020B0604030504040204" pitchFamily="34" charset="0"/>
                <a:ea typeface="굴림" charset="-127"/>
              </a:rPr>
              <a:t>Spojené </a:t>
            </a:r>
            <a:r>
              <a:rPr lang="cs-CZ" altLang="ko-KR" sz="2000" dirty="0">
                <a:latin typeface="Verdana" panose="020B0604030504040204" pitchFamily="34" charset="0"/>
                <a:ea typeface="굴림" charset="-127"/>
              </a:rPr>
              <a:t>království </a:t>
            </a:r>
            <a:r>
              <a:rPr lang="cs-CZ" altLang="ko-KR" sz="2000" dirty="0" smtClean="0">
                <a:latin typeface="Verdana" panose="020B0604030504040204" pitchFamily="34" charset="0"/>
                <a:ea typeface="굴림" charset="-127"/>
              </a:rPr>
              <a:t>přistoupilo k </a:t>
            </a:r>
            <a:r>
              <a:rPr lang="cs-CZ" altLang="ko-KR" sz="2000" b="1" dirty="0">
                <a:latin typeface="Verdana" panose="020B0604030504040204" pitchFamily="34" charset="0"/>
                <a:ea typeface="굴림" charset="-127"/>
              </a:rPr>
              <a:t>Úmluvě o společném tranzitu</a:t>
            </a:r>
            <a:r>
              <a:rPr lang="cs-CZ" altLang="ko-KR" sz="2000" dirty="0">
                <a:latin typeface="Verdana" panose="020B0604030504040204" pitchFamily="34" charset="0"/>
                <a:ea typeface="굴림" charset="-127"/>
              </a:rPr>
              <a:t> a Úmluvě o zjednodušení formalit ve zbožovém </a:t>
            </a:r>
            <a:r>
              <a:rPr lang="cs-CZ" altLang="ko-KR" sz="2000" dirty="0" smtClean="0">
                <a:latin typeface="Verdana" panose="020B0604030504040204" pitchFamily="34" charset="0"/>
                <a:ea typeface="굴림" charset="-127"/>
              </a:rPr>
              <a:t>styku.</a:t>
            </a:r>
          </a:p>
          <a:p>
            <a:pPr marL="0" indent="0" algn="just">
              <a:lnSpc>
                <a:spcPct val="80000"/>
              </a:lnSpc>
              <a:buNone/>
            </a:pPr>
            <a:endParaRPr lang="cs-CZ" altLang="ko-KR" sz="2000" dirty="0">
              <a:latin typeface="Verdana" panose="020B0604030504040204" pitchFamily="34" charset="0"/>
              <a:ea typeface="굴림" charset="-127"/>
            </a:endParaRPr>
          </a:p>
          <a:p>
            <a:pPr marL="0" indent="0" algn="just">
              <a:lnSpc>
                <a:spcPct val="80000"/>
              </a:lnSpc>
              <a:buNone/>
            </a:pPr>
            <a:endParaRPr lang="cs-CZ" altLang="ko-KR" sz="2000" dirty="0" smtClean="0">
              <a:latin typeface="Verdana" panose="020B0604030504040204" pitchFamily="34" charset="0"/>
              <a:ea typeface="굴림" charset="-127"/>
            </a:endParaRPr>
          </a:p>
          <a:p>
            <a:pPr algn="just">
              <a:lnSpc>
                <a:spcPct val="80000"/>
              </a:lnSpc>
            </a:pPr>
            <a:endParaRPr lang="cs-CZ" altLang="ko-KR" sz="2000" dirty="0" smtClean="0">
              <a:latin typeface="Verdana" panose="020B0604030504040204" pitchFamily="34" charset="0"/>
              <a:ea typeface="굴림" charset="-127"/>
            </a:endParaRPr>
          </a:p>
          <a:p>
            <a:pPr algn="just">
              <a:lnSpc>
                <a:spcPct val="80000"/>
              </a:lnSpc>
            </a:pPr>
            <a:endParaRPr lang="cs-CZ" altLang="ko-KR" sz="2000" dirty="0" smtClean="0">
              <a:latin typeface="Verdana" panose="020B0604030504040204" pitchFamily="34" charset="0"/>
              <a:ea typeface="굴림" charset="-127"/>
            </a:endParaRPr>
          </a:p>
          <a:p>
            <a:pPr algn="just">
              <a:lnSpc>
                <a:spcPct val="80000"/>
              </a:lnSpc>
            </a:pPr>
            <a:endParaRPr lang="cs-CZ" altLang="ko-KR" sz="2000" dirty="0" smtClean="0">
              <a:latin typeface="Verdana" panose="020B0604030504040204" pitchFamily="34" charset="0"/>
              <a:ea typeface="굴림" charset="-127"/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cs-CZ" altLang="ko-KR" sz="2000" dirty="0" smtClean="0">
                <a:latin typeface="Verdana" panose="020B0604030504040204" pitchFamily="34" charset="0"/>
                <a:ea typeface="굴림" charset="-127"/>
              </a:rPr>
              <a:t> </a:t>
            </a:r>
          </a:p>
          <a:p>
            <a:pPr marL="0" indent="0" algn="just">
              <a:lnSpc>
                <a:spcPct val="80000"/>
              </a:lnSpc>
              <a:buNone/>
            </a:pPr>
            <a:endParaRPr lang="cs-CZ" altLang="ko-KR" sz="2000" dirty="0" smtClean="0">
              <a:latin typeface="Verdana" panose="020B0604030504040204" pitchFamily="34" charset="0"/>
              <a:ea typeface="굴림" charset="-127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altLang="ko-KR" sz="2000" dirty="0" smtClean="0">
              <a:latin typeface="Verdana" panose="020B0604030504040204" pitchFamily="34" charset="0"/>
              <a:ea typeface="굴림" charset="-127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altLang="ko-KR" sz="2000" dirty="0">
              <a:latin typeface="Verdana" panose="020B0604030504040204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endParaRPr lang="en-US" altLang="ko-KR" sz="2000" dirty="0">
              <a:latin typeface="Verdana" panose="020B0604030504040204" pitchFamily="34" charset="0"/>
              <a:ea typeface="굴림" charset="-127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78732" y="111696"/>
            <a:ext cx="6934200" cy="715963"/>
          </a:xfrm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r>
              <a:rPr lang="en-US" altLang="cs-CZ" sz="280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BEZ </a:t>
            </a:r>
            <a:r>
              <a:rPr lang="en-US" altLang="cs-CZ" sz="280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DOHODY</a:t>
            </a:r>
            <a:r>
              <a:rPr lang="cs-CZ" altLang="cs-CZ" sz="280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POVOLENÍ/REGISTRACE</a:t>
            </a:r>
            <a:endParaRPr lang="en-US" altLang="cs-CZ" sz="2800" dirty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71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4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2660" y="218624"/>
            <a:ext cx="7308304" cy="5514632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buNone/>
            </a:pPr>
            <a:endParaRPr lang="cs-CZ" altLang="ko-KR" sz="2000" dirty="0" smtClean="0">
              <a:latin typeface="Verdana" panose="020B0604030504040204" pitchFamily="34" charset="0"/>
              <a:ea typeface="굴림" charset="-127"/>
            </a:endParaRPr>
          </a:p>
          <a:p>
            <a:pPr algn="just">
              <a:lnSpc>
                <a:spcPct val="80000"/>
              </a:lnSpc>
            </a:pPr>
            <a:r>
              <a:rPr lang="cs-CZ" altLang="ko-KR" sz="2000" dirty="0">
                <a:latin typeface="Verdana" panose="020B0604030504040204" pitchFamily="34" charset="0"/>
                <a:ea typeface="굴림" charset="-127"/>
              </a:rPr>
              <a:t>Některé zboží, které vstupuje do EU ze Spojeného království nebo území EU opouští pro přepravu do Spojeného království, podléhá zákazům nebo omezením z důvodu ochrany veřejného pořádku nebo veřejné bezpečnosti, ochrany zdraví a života lidí či zvířat nebo ochrany rostlin nebo ochrany národního kulturního </a:t>
            </a:r>
            <a:r>
              <a:rPr lang="cs-CZ" altLang="ko-KR" sz="2000" dirty="0" smtClean="0">
                <a:latin typeface="Verdana" panose="020B0604030504040204" pitchFamily="34" charset="0"/>
                <a:ea typeface="굴림" charset="-127"/>
              </a:rPr>
              <a:t>bohatství</a:t>
            </a:r>
            <a:r>
              <a:rPr lang="cs-CZ" altLang="ko-KR" sz="2000" dirty="0" smtClean="0">
                <a:latin typeface="Verdana" panose="020B0604030504040204" pitchFamily="34" charset="0"/>
                <a:ea typeface="굴림" charset="-127"/>
              </a:rPr>
              <a:t>.</a:t>
            </a:r>
          </a:p>
          <a:p>
            <a:pPr algn="just">
              <a:lnSpc>
                <a:spcPct val="80000"/>
              </a:lnSpc>
            </a:pPr>
            <a:endParaRPr lang="cs-CZ" altLang="ko-KR" sz="2000" dirty="0" smtClean="0">
              <a:latin typeface="Verdana" panose="020B0604030504040204" pitchFamily="34" charset="0"/>
              <a:ea typeface="굴림" charset="-127"/>
            </a:endParaRPr>
          </a:p>
          <a:p>
            <a:pPr algn="just">
              <a:lnSpc>
                <a:spcPct val="80000"/>
              </a:lnSpc>
            </a:pPr>
            <a:r>
              <a:rPr lang="cs-CZ" altLang="ko-KR" sz="2000" b="1" dirty="0">
                <a:latin typeface="Verdana" panose="020B0604030504040204" pitchFamily="34" charset="0"/>
                <a:ea typeface="굴림" charset="-127"/>
              </a:rPr>
              <a:t>Veterinární a fytosanitární opatření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cs-CZ" altLang="ko-KR" sz="2000" dirty="0">
                <a:latin typeface="Verdana" panose="020B0604030504040204" pitchFamily="34" charset="0"/>
                <a:ea typeface="굴림" charset="-127"/>
              </a:rPr>
              <a:t>Zboží podléhající veterinárním a fytosanitárním opatřením nelze propustit do volného oběhu bez řádně potvrzených dokladů z místa vstupu do </a:t>
            </a:r>
            <a:r>
              <a:rPr lang="cs-CZ" altLang="ko-KR" sz="2000" dirty="0" smtClean="0">
                <a:latin typeface="Verdana" panose="020B0604030504040204" pitchFamily="34" charset="0"/>
                <a:ea typeface="굴림" charset="-127"/>
              </a:rPr>
              <a:t>EU.</a:t>
            </a:r>
          </a:p>
          <a:p>
            <a:pPr marL="0" indent="0" algn="just">
              <a:lnSpc>
                <a:spcPct val="80000"/>
              </a:lnSpc>
              <a:buNone/>
            </a:pPr>
            <a:endParaRPr lang="cs-CZ" altLang="ko-KR" sz="2000" dirty="0">
              <a:latin typeface="Verdana" panose="020B0604030504040204" pitchFamily="34" charset="0"/>
              <a:ea typeface="굴림" charset="-127"/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cs-CZ" altLang="ko-KR" sz="2000" dirty="0">
                <a:latin typeface="Verdana" panose="020B0604030504040204" pitchFamily="34" charset="0"/>
                <a:ea typeface="굴림" charset="-127"/>
              </a:rPr>
              <a:t>Veterinární a fytosanitární kontroly probíhají na příslušných hraničních kontrolních stanovištích (BIP-</a:t>
            </a:r>
            <a:r>
              <a:rPr lang="cs-CZ" altLang="ko-KR" sz="2000" dirty="0" err="1">
                <a:latin typeface="Verdana" panose="020B0604030504040204" pitchFamily="34" charset="0"/>
                <a:ea typeface="굴림" charset="-127"/>
              </a:rPr>
              <a:t>Border</a:t>
            </a:r>
            <a:r>
              <a:rPr lang="cs-CZ" altLang="ko-KR" sz="2000" dirty="0">
                <a:latin typeface="Verdana" panose="020B0604030504040204" pitchFamily="34" charset="0"/>
                <a:ea typeface="굴림" charset="-127"/>
              </a:rPr>
              <a:t> </a:t>
            </a:r>
            <a:r>
              <a:rPr lang="cs-CZ" altLang="ko-KR" sz="2000" dirty="0" err="1">
                <a:latin typeface="Verdana" panose="020B0604030504040204" pitchFamily="34" charset="0"/>
                <a:ea typeface="굴림" charset="-127"/>
              </a:rPr>
              <a:t>Inspection</a:t>
            </a:r>
            <a:r>
              <a:rPr lang="cs-CZ" altLang="ko-KR" sz="2000" dirty="0">
                <a:latin typeface="Verdana" panose="020B0604030504040204" pitchFamily="34" charset="0"/>
                <a:ea typeface="굴림" charset="-127"/>
              </a:rPr>
              <a:t> Post</a:t>
            </a:r>
            <a:r>
              <a:rPr lang="cs-CZ" altLang="ko-KR" sz="2000" dirty="0" smtClean="0">
                <a:latin typeface="Verdana" panose="020B0604030504040204" pitchFamily="34" charset="0"/>
                <a:ea typeface="굴림" charset="-127"/>
              </a:rPr>
              <a:t>).</a:t>
            </a:r>
          </a:p>
          <a:p>
            <a:pPr marL="0" indent="0" algn="just">
              <a:lnSpc>
                <a:spcPct val="80000"/>
              </a:lnSpc>
              <a:buNone/>
            </a:pPr>
            <a:endParaRPr lang="cs-CZ" altLang="ko-KR" sz="2000" dirty="0">
              <a:latin typeface="Verdana" panose="020B0604030504040204" pitchFamily="34" charset="0"/>
              <a:ea typeface="굴림" charset="-127"/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cs-CZ" altLang="ko-KR" sz="2000" dirty="0">
                <a:latin typeface="Verdana" panose="020B0604030504040204" pitchFamily="34" charset="0"/>
                <a:ea typeface="굴림" charset="-127"/>
              </a:rPr>
              <a:t>BIP vystavuje např. Společný vstupní veterinární doklad (CVED</a:t>
            </a:r>
            <a:r>
              <a:rPr lang="cs-CZ" altLang="ko-KR" sz="2000" dirty="0" smtClean="0">
                <a:latin typeface="Verdana" panose="020B0604030504040204" pitchFamily="34" charset="0"/>
                <a:ea typeface="굴림" charset="-127"/>
              </a:rPr>
              <a:t>).</a:t>
            </a:r>
            <a:endParaRPr lang="cs-CZ" altLang="ko-KR" sz="2000" dirty="0">
              <a:latin typeface="Verdana" panose="020B0604030504040204" pitchFamily="34" charset="0"/>
              <a:ea typeface="굴림" charset="-127"/>
            </a:endParaRPr>
          </a:p>
          <a:p>
            <a:pPr marL="0" indent="0" algn="just">
              <a:lnSpc>
                <a:spcPct val="80000"/>
              </a:lnSpc>
              <a:buNone/>
            </a:pPr>
            <a:endParaRPr lang="cs-CZ" altLang="ko-KR" sz="2000" dirty="0" smtClean="0">
              <a:latin typeface="Verdana" panose="020B0604030504040204" pitchFamily="34" charset="0"/>
              <a:ea typeface="굴림" charset="-127"/>
            </a:endParaRPr>
          </a:p>
          <a:p>
            <a:pPr marL="0" indent="0" algn="just">
              <a:lnSpc>
                <a:spcPct val="80000"/>
              </a:lnSpc>
              <a:buNone/>
            </a:pPr>
            <a:endParaRPr lang="cs-CZ" altLang="ko-KR" sz="2000" dirty="0" smtClean="0">
              <a:latin typeface="Verdana" panose="020B0604030504040204" pitchFamily="34" charset="0"/>
              <a:ea typeface="굴림" charset="-127"/>
            </a:endParaRPr>
          </a:p>
          <a:p>
            <a:pPr algn="just">
              <a:lnSpc>
                <a:spcPct val="80000"/>
              </a:lnSpc>
            </a:pPr>
            <a:endParaRPr lang="cs-CZ" altLang="ko-KR" sz="2000" dirty="0" smtClean="0">
              <a:latin typeface="Verdana" panose="020B0604030504040204" pitchFamily="34" charset="0"/>
              <a:ea typeface="굴림" charset="-127"/>
            </a:endParaRPr>
          </a:p>
          <a:p>
            <a:pPr marL="0" indent="0" algn="just">
              <a:lnSpc>
                <a:spcPct val="80000"/>
              </a:lnSpc>
              <a:buNone/>
            </a:pPr>
            <a:endParaRPr lang="cs-CZ" altLang="ko-KR" sz="2000" dirty="0" smtClean="0">
              <a:latin typeface="Verdana" panose="020B0604030504040204" pitchFamily="34" charset="0"/>
              <a:ea typeface="굴림" charset="-127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altLang="ko-KR" sz="2000" dirty="0" smtClean="0">
              <a:latin typeface="Verdana" panose="020B0604030504040204" pitchFamily="34" charset="0"/>
              <a:ea typeface="굴림" charset="-127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altLang="ko-KR" sz="2000" dirty="0">
              <a:latin typeface="Verdana" panose="020B0604030504040204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endParaRPr lang="en-US" altLang="ko-KR" sz="2000" dirty="0">
              <a:latin typeface="Verdana" panose="020B0604030504040204" pitchFamily="34" charset="0"/>
              <a:ea typeface="굴림" charset="-127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0"/>
            <a:ext cx="7452320" cy="466896"/>
          </a:xfrm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r>
              <a:rPr lang="en-US" altLang="cs-CZ" sz="280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BEZ </a:t>
            </a:r>
            <a:r>
              <a:rPr lang="en-US" altLang="cs-CZ" sz="280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DOHODY</a:t>
            </a:r>
            <a:r>
              <a:rPr lang="cs-CZ" altLang="cs-CZ" sz="280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ZÁKAZY A OMEZENÍ</a:t>
            </a:r>
            <a:endParaRPr lang="en-US" altLang="cs-CZ" sz="2800" dirty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944" y="5460086"/>
            <a:ext cx="1941380" cy="136813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5"/>
          <a:srcRect t="1" b="1932"/>
          <a:stretch/>
        </p:blipFill>
        <p:spPr>
          <a:xfrm>
            <a:off x="6979726" y="5339423"/>
            <a:ext cx="1093539" cy="148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43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34716" y="152135"/>
            <a:ext cx="7409284" cy="5976664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buNone/>
            </a:pPr>
            <a:endParaRPr lang="cs-CZ" altLang="ko-KR" sz="2000" dirty="0" smtClean="0">
              <a:latin typeface="Verdana" panose="020B0604030504040204" pitchFamily="34" charset="0"/>
              <a:ea typeface="굴림" charset="-127"/>
            </a:endParaRPr>
          </a:p>
          <a:p>
            <a:pPr algn="just">
              <a:lnSpc>
                <a:spcPct val="80000"/>
              </a:lnSpc>
            </a:pPr>
            <a:r>
              <a:rPr lang="cs-CZ" altLang="ko-KR" sz="2000" b="1" dirty="0" smtClean="0">
                <a:latin typeface="Verdana" panose="020B0604030504040204" pitchFamily="34" charset="0"/>
                <a:ea typeface="굴림" charset="-127"/>
              </a:rPr>
              <a:t>Dovozní/vývozní licence</a:t>
            </a:r>
          </a:p>
          <a:p>
            <a:pPr marL="0" indent="0" algn="just">
              <a:lnSpc>
                <a:spcPct val="80000"/>
              </a:lnSpc>
              <a:buNone/>
            </a:pPr>
            <a:endParaRPr lang="cs-CZ" altLang="ko-KR" sz="2000" b="1" dirty="0" smtClean="0">
              <a:latin typeface="Verdana" panose="020B0604030504040204" pitchFamily="34" charset="0"/>
              <a:ea typeface="굴림" charset="-127"/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cs-CZ" altLang="ko-KR" sz="2000" dirty="0">
                <a:latin typeface="Verdana" panose="020B0604030504040204" pitchFamily="34" charset="0"/>
                <a:ea typeface="굴림" charset="-127"/>
              </a:rPr>
              <a:t>Dovoz/vývoz zboží podléhající různým netarifním opatřením je vázán při propouštění do </a:t>
            </a:r>
            <a:r>
              <a:rPr lang="cs-CZ" altLang="ko-KR" sz="2000" dirty="0" smtClean="0">
                <a:latin typeface="Verdana" panose="020B0604030504040204" pitchFamily="34" charset="0"/>
                <a:ea typeface="굴림" charset="-127"/>
              </a:rPr>
              <a:t>příslušného režimu </a:t>
            </a:r>
            <a:r>
              <a:rPr lang="cs-CZ" altLang="ko-KR" sz="2000" dirty="0">
                <a:latin typeface="Verdana" panose="020B0604030504040204" pitchFamily="34" charset="0"/>
                <a:ea typeface="굴림" charset="-127"/>
              </a:rPr>
              <a:t>na předložení </a:t>
            </a:r>
            <a:r>
              <a:rPr lang="cs-CZ" altLang="ko-KR" sz="2000" dirty="0" smtClean="0">
                <a:latin typeface="Verdana" panose="020B0604030504040204" pitchFamily="34" charset="0"/>
                <a:ea typeface="굴림" charset="-127"/>
              </a:rPr>
              <a:t>licence/certifikátu/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cs-CZ" altLang="ko-KR" sz="2000" dirty="0" smtClean="0">
                <a:latin typeface="Verdana" panose="020B0604030504040204" pitchFamily="34" charset="0"/>
                <a:ea typeface="굴림" charset="-127"/>
              </a:rPr>
              <a:t>osvědčení/</a:t>
            </a:r>
            <a:r>
              <a:rPr lang="cs-CZ" altLang="ko-KR" sz="2000" dirty="0" err="1" smtClean="0">
                <a:latin typeface="Verdana" panose="020B0604030504040204" pitchFamily="34" charset="0"/>
                <a:ea typeface="굴림" charset="-127"/>
              </a:rPr>
              <a:t>permitu</a:t>
            </a:r>
            <a:r>
              <a:rPr lang="cs-CZ" altLang="ko-KR" sz="2000" dirty="0" smtClean="0">
                <a:latin typeface="Verdana" panose="020B0604030504040204" pitchFamily="34" charset="0"/>
                <a:ea typeface="굴림" charset="-127"/>
              </a:rPr>
              <a:t>.</a:t>
            </a:r>
          </a:p>
          <a:p>
            <a:pPr marL="0" indent="0" algn="just">
              <a:lnSpc>
                <a:spcPct val="80000"/>
              </a:lnSpc>
              <a:buNone/>
            </a:pPr>
            <a:endParaRPr lang="cs-CZ" altLang="ko-KR" sz="2000" dirty="0">
              <a:latin typeface="Verdana" panose="020B0604030504040204" pitchFamily="34" charset="0"/>
              <a:ea typeface="굴림" charset="-127"/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cs-CZ" altLang="ko-KR" sz="2000" dirty="0">
                <a:latin typeface="Verdana" panose="020B0604030504040204" pitchFamily="34" charset="0"/>
                <a:ea typeface="굴림" charset="-127"/>
              </a:rPr>
              <a:t>Mj. odpady, zboží dvojího užití, ohrožené druhy zvířat a rostlin, </a:t>
            </a:r>
            <a:r>
              <a:rPr lang="cs-CZ" altLang="ko-KR" sz="2000" dirty="0" smtClean="0">
                <a:latin typeface="Verdana" panose="020B0604030504040204" pitchFamily="34" charset="0"/>
                <a:ea typeface="굴림" charset="-127"/>
              </a:rPr>
              <a:t>určité </a:t>
            </a:r>
            <a:r>
              <a:rPr lang="cs-CZ" altLang="ko-KR" sz="2000" dirty="0">
                <a:latin typeface="Verdana" panose="020B0604030504040204" pitchFamily="34" charset="0"/>
                <a:ea typeface="굴림" charset="-127"/>
              </a:rPr>
              <a:t>nebezpečné chemikálie, surové diamanty atd.</a:t>
            </a:r>
          </a:p>
          <a:p>
            <a:pPr marL="0" indent="0" algn="just">
              <a:lnSpc>
                <a:spcPct val="80000"/>
              </a:lnSpc>
              <a:buNone/>
            </a:pPr>
            <a:endParaRPr lang="cs-CZ" altLang="ko-KR" sz="2000" dirty="0" smtClean="0">
              <a:latin typeface="Verdana" panose="020B0604030504040204" pitchFamily="34" charset="0"/>
              <a:ea typeface="굴림" charset="-127"/>
            </a:endParaRPr>
          </a:p>
          <a:p>
            <a:pPr marL="0" indent="0" algn="just">
              <a:lnSpc>
                <a:spcPct val="80000"/>
              </a:lnSpc>
              <a:buNone/>
            </a:pPr>
            <a:endParaRPr lang="cs-CZ" altLang="ko-KR" sz="2000" dirty="0">
              <a:latin typeface="Verdana" panose="020B0604030504040204" pitchFamily="34" charset="0"/>
              <a:ea typeface="굴림" charset="-127"/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cs-CZ" altLang="ko-KR" sz="2000" dirty="0" smtClean="0">
                <a:latin typeface="Verdana" panose="020B0604030504040204" pitchFamily="34" charset="0"/>
                <a:ea typeface="굴림" charset="-127"/>
              </a:rPr>
              <a:t> </a:t>
            </a:r>
            <a:endParaRPr lang="cs-CZ" altLang="ko-KR" sz="2000" dirty="0">
              <a:latin typeface="Verdana" panose="020B0604030504040204" pitchFamily="34" charset="0"/>
              <a:ea typeface="굴림" charset="-127"/>
            </a:endParaRPr>
          </a:p>
          <a:p>
            <a:pPr marL="0" indent="0" algn="just">
              <a:lnSpc>
                <a:spcPct val="80000"/>
              </a:lnSpc>
              <a:buNone/>
            </a:pPr>
            <a:endParaRPr lang="cs-CZ" altLang="ko-KR" sz="2000" dirty="0" smtClean="0">
              <a:latin typeface="Verdana" panose="020B0604030504040204" pitchFamily="34" charset="0"/>
              <a:ea typeface="굴림" charset="-127"/>
            </a:endParaRPr>
          </a:p>
          <a:p>
            <a:pPr algn="just">
              <a:lnSpc>
                <a:spcPct val="80000"/>
              </a:lnSpc>
            </a:pPr>
            <a:endParaRPr lang="cs-CZ" altLang="ko-KR" sz="2000" dirty="0" smtClean="0">
              <a:latin typeface="Verdana" panose="020B0604030504040204" pitchFamily="34" charset="0"/>
              <a:ea typeface="굴림" charset="-127"/>
            </a:endParaRPr>
          </a:p>
          <a:p>
            <a:pPr marL="0" indent="0" algn="just">
              <a:lnSpc>
                <a:spcPct val="80000"/>
              </a:lnSpc>
              <a:buNone/>
            </a:pPr>
            <a:endParaRPr lang="cs-CZ" altLang="ko-KR" sz="2000" dirty="0" smtClean="0">
              <a:latin typeface="Verdana" panose="020B0604030504040204" pitchFamily="34" charset="0"/>
              <a:ea typeface="굴림" charset="-127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altLang="ko-KR" sz="2000" dirty="0" smtClean="0">
              <a:latin typeface="Verdana" panose="020B0604030504040204" pitchFamily="34" charset="0"/>
              <a:ea typeface="굴림" charset="-127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altLang="ko-KR" sz="2000" dirty="0">
              <a:latin typeface="Verdana" panose="020B0604030504040204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endParaRPr lang="en-US" altLang="ko-KR" sz="2000" dirty="0">
              <a:latin typeface="Verdana" panose="020B0604030504040204" pitchFamily="34" charset="0"/>
              <a:ea typeface="굴림" charset="-127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768" y="4077072"/>
            <a:ext cx="2770278" cy="194845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0112" y="4018631"/>
            <a:ext cx="3252009" cy="210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02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1680" y="548680"/>
            <a:ext cx="7452320" cy="5976664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buNone/>
            </a:pPr>
            <a:endParaRPr lang="cs-CZ" altLang="ko-KR" sz="2000" dirty="0" smtClean="0">
              <a:latin typeface="Verdana" panose="020B0604030504040204" pitchFamily="34" charset="0"/>
              <a:ea typeface="굴림" charset="-127"/>
            </a:endParaRPr>
          </a:p>
          <a:p>
            <a:pPr algn="just">
              <a:lnSpc>
                <a:spcPct val="80000"/>
              </a:lnSpc>
            </a:pPr>
            <a:r>
              <a:rPr lang="cs-CZ" altLang="ko-KR" sz="2000" dirty="0" smtClean="0">
                <a:latin typeface="Verdana" panose="020B0604030504040204" pitchFamily="34" charset="0"/>
                <a:ea typeface="굴림" charset="-127"/>
              </a:rPr>
              <a:t>Zboží </a:t>
            </a:r>
            <a:r>
              <a:rPr lang="cs-CZ" altLang="ko-KR" sz="2000" dirty="0">
                <a:latin typeface="Verdana" panose="020B0604030504040204" pitchFamily="34" charset="0"/>
                <a:ea typeface="굴림" charset="-127"/>
              </a:rPr>
              <a:t>vyrobené v UK a považované za původní v EU před datem vystoupení, je-li dovezeno do EU po tomto datu, nebude považováno za původní v EU pro účely jeho přímého vývozu nebo vývozu po dalším zpracování do partnerské třetí země.</a:t>
            </a:r>
          </a:p>
          <a:p>
            <a:pPr algn="just">
              <a:lnSpc>
                <a:spcPct val="80000"/>
              </a:lnSpc>
            </a:pPr>
            <a:endParaRPr lang="cs-CZ" altLang="ko-KR" sz="2000" dirty="0">
              <a:latin typeface="Verdana" panose="020B0604030504040204" pitchFamily="34" charset="0"/>
              <a:ea typeface="굴림" charset="-127"/>
            </a:endParaRPr>
          </a:p>
          <a:p>
            <a:pPr algn="just">
              <a:lnSpc>
                <a:spcPct val="80000"/>
              </a:lnSpc>
            </a:pPr>
            <a:r>
              <a:rPr lang="cs-CZ" altLang="ko-KR" sz="2000" dirty="0" smtClean="0">
                <a:latin typeface="Verdana" panose="020B0604030504040204" pitchFamily="34" charset="0"/>
                <a:ea typeface="굴림" charset="-127"/>
              </a:rPr>
              <a:t>Zboží </a:t>
            </a:r>
            <a:r>
              <a:rPr lang="cs-CZ" altLang="ko-KR" sz="2000" dirty="0">
                <a:latin typeface="Verdana" panose="020B0604030504040204" pitchFamily="34" charset="0"/>
                <a:ea typeface="굴림" charset="-127"/>
              </a:rPr>
              <a:t>vyrobené v EU27 a považované za původní v EU před datem vystoupení, je-li dováženo do partnerské třetí země z UK po datu vystoupení, nemůže být považováno za původní v EU pro účely jeho přímého vývozu nebo vývozu po dalším zpracování do partnerské třetí země.</a:t>
            </a:r>
          </a:p>
          <a:p>
            <a:pPr algn="just">
              <a:lnSpc>
                <a:spcPct val="80000"/>
              </a:lnSpc>
            </a:pPr>
            <a:endParaRPr lang="cs-CZ" altLang="ko-KR" sz="2000" dirty="0">
              <a:latin typeface="Verdana" panose="020B0604030504040204" pitchFamily="34" charset="0"/>
              <a:ea typeface="굴림" charset="-127"/>
            </a:endParaRPr>
          </a:p>
          <a:p>
            <a:pPr algn="just">
              <a:lnSpc>
                <a:spcPct val="80000"/>
              </a:lnSpc>
            </a:pPr>
            <a:r>
              <a:rPr lang="cs-CZ" altLang="ko-KR" sz="2000" dirty="0" smtClean="0">
                <a:latin typeface="Verdana" panose="020B0604030504040204" pitchFamily="34" charset="0"/>
                <a:ea typeface="굴림" charset="-127"/>
              </a:rPr>
              <a:t>Zboží </a:t>
            </a:r>
            <a:r>
              <a:rPr lang="cs-CZ" altLang="ko-KR" sz="2000" dirty="0">
                <a:latin typeface="Verdana" panose="020B0604030504040204" pitchFamily="34" charset="0"/>
                <a:ea typeface="굴림" charset="-127"/>
              </a:rPr>
              <a:t>původní v partnerské třetí zemi a dovezené do UK před datem výstupu v souladu s preferencemi poskytnutými unijním preferenčním systémem, jestliže je dovezeno poté (po datu výstupu) do EU, nemůže být považováno za původní v EU. Toto zboží nemůže být použito pro účely kumulace s partnerskou třetí zemí (bilaterální kumulace) nebo s jinou partnerskou třetí zemí (diagonální kumulace).</a:t>
            </a:r>
          </a:p>
          <a:p>
            <a:pPr marL="0" indent="0" algn="just">
              <a:lnSpc>
                <a:spcPct val="80000"/>
              </a:lnSpc>
              <a:buNone/>
            </a:pPr>
            <a:endParaRPr lang="cs-CZ" altLang="ko-KR" sz="2000" dirty="0" smtClean="0">
              <a:latin typeface="Verdana" panose="020B0604030504040204" pitchFamily="34" charset="0"/>
              <a:ea typeface="굴림" charset="-127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altLang="ko-KR" sz="2000" dirty="0" smtClean="0">
              <a:latin typeface="Verdana" panose="020B0604030504040204" pitchFamily="34" charset="0"/>
              <a:ea typeface="굴림" charset="-127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altLang="ko-KR" sz="2000" dirty="0">
              <a:latin typeface="Verdana" panose="020B0604030504040204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endParaRPr lang="en-US" altLang="ko-KR" sz="2000" dirty="0">
              <a:latin typeface="Verdana" panose="020B0604030504040204" pitchFamily="34" charset="0"/>
              <a:ea typeface="굴림" charset="-127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9776"/>
            <a:ext cx="7452320" cy="715963"/>
          </a:xfrm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r>
              <a:rPr lang="en-US" altLang="cs-CZ" sz="280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BEZ </a:t>
            </a:r>
            <a:r>
              <a:rPr lang="en-US" altLang="cs-CZ" sz="280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DOHODY</a:t>
            </a:r>
            <a:r>
              <a:rPr lang="cs-CZ" altLang="cs-CZ" sz="280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PREFERENČNÍ PŮVOD</a:t>
            </a:r>
            <a:endParaRPr lang="en-US" altLang="cs-CZ" sz="2800" dirty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9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1680" y="116632"/>
            <a:ext cx="7308304" cy="6741368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cs-CZ" altLang="ko-KR" sz="2000" dirty="0" smtClean="0">
                <a:latin typeface="Verdana" panose="020B0604030504040204" pitchFamily="34" charset="0"/>
                <a:ea typeface="굴림" charset="-127"/>
              </a:rPr>
              <a:t>Zboží </a:t>
            </a:r>
            <a:r>
              <a:rPr lang="cs-CZ" altLang="ko-KR" sz="2000" dirty="0">
                <a:latin typeface="Verdana" panose="020B0604030504040204" pitchFamily="34" charset="0"/>
                <a:ea typeface="굴림" charset="-127"/>
              </a:rPr>
              <a:t>vyvážené do partnerské třetí země doprovázené </a:t>
            </a:r>
            <a:r>
              <a:rPr lang="cs-CZ" altLang="ko-KR" sz="2000" b="1" dirty="0">
                <a:latin typeface="Verdana" panose="020B0604030504040204" pitchFamily="34" charset="0"/>
                <a:ea typeface="굴림" charset="-127"/>
              </a:rPr>
              <a:t>certifikátem původu vydaným v UK</a:t>
            </a:r>
            <a:r>
              <a:rPr lang="cs-CZ" altLang="ko-KR" sz="2000" dirty="0">
                <a:latin typeface="Verdana" panose="020B0604030504040204" pitchFamily="34" charset="0"/>
                <a:ea typeface="굴림" charset="-127"/>
              </a:rPr>
              <a:t>, jestliže je dovezeno do partnerské třetí země po datu vystoupení může být považováno partnerskou zemí za neplatný důkaz původu.</a:t>
            </a:r>
          </a:p>
          <a:p>
            <a:pPr algn="just">
              <a:lnSpc>
                <a:spcPct val="80000"/>
              </a:lnSpc>
            </a:pPr>
            <a:r>
              <a:rPr lang="cs-CZ" altLang="ko-KR" sz="2000" dirty="0" smtClean="0">
                <a:latin typeface="Verdana" panose="020B0604030504040204" pitchFamily="34" charset="0"/>
                <a:ea typeface="굴림" charset="-127"/>
              </a:rPr>
              <a:t>Zboží </a:t>
            </a:r>
            <a:r>
              <a:rPr lang="cs-CZ" altLang="ko-KR" sz="2000" dirty="0">
                <a:latin typeface="Verdana" panose="020B0604030504040204" pitchFamily="34" charset="0"/>
                <a:ea typeface="굴림" charset="-127"/>
              </a:rPr>
              <a:t>dovezené před datem výstupu do partnerské třetí země doprovázené </a:t>
            </a:r>
            <a:r>
              <a:rPr lang="cs-CZ" altLang="ko-KR" sz="2000" b="1" dirty="0">
                <a:latin typeface="Verdana" panose="020B0604030504040204" pitchFamily="34" charset="0"/>
                <a:ea typeface="굴림" charset="-127"/>
              </a:rPr>
              <a:t>certifikátem původu vydaným nebo vyhotoveným v UK</a:t>
            </a:r>
            <a:r>
              <a:rPr lang="cs-CZ" altLang="ko-KR" sz="2000" dirty="0">
                <a:latin typeface="Verdana" panose="020B0604030504040204" pitchFamily="34" charset="0"/>
                <a:ea typeface="굴림" charset="-127"/>
              </a:rPr>
              <a:t>, nemůže být použitý pro účely kumulace po datu </a:t>
            </a:r>
            <a:r>
              <a:rPr lang="cs-CZ" altLang="ko-KR" sz="2000" dirty="0" smtClean="0">
                <a:latin typeface="Verdana" panose="020B0604030504040204" pitchFamily="34" charset="0"/>
                <a:ea typeface="굴림" charset="-127"/>
              </a:rPr>
              <a:t>vystoupení.</a:t>
            </a:r>
          </a:p>
          <a:p>
            <a:pPr marL="0" indent="0" algn="just">
              <a:lnSpc>
                <a:spcPct val="80000"/>
              </a:lnSpc>
              <a:buNone/>
            </a:pPr>
            <a:endParaRPr lang="cs-CZ" altLang="ko-KR" sz="2000" dirty="0" smtClean="0">
              <a:latin typeface="Verdana" panose="020B0604030504040204" pitchFamily="34" charset="0"/>
              <a:ea typeface="굴림" charset="-127"/>
            </a:endParaRPr>
          </a:p>
          <a:p>
            <a:pPr algn="just">
              <a:lnSpc>
                <a:spcPct val="80000"/>
              </a:lnSpc>
            </a:pPr>
            <a:r>
              <a:rPr lang="cs-CZ" altLang="ko-KR" sz="2000" b="1" dirty="0" smtClean="0">
                <a:latin typeface="Verdana" panose="020B0604030504040204" pitchFamily="34" charset="0"/>
                <a:ea typeface="굴림" charset="-127"/>
              </a:rPr>
              <a:t>Povolení </a:t>
            </a:r>
            <a:r>
              <a:rPr lang="cs-CZ" altLang="ko-KR" sz="2000" b="1" dirty="0">
                <a:latin typeface="Verdana" panose="020B0604030504040204" pitchFamily="34" charset="0"/>
                <a:ea typeface="굴림" charset="-127"/>
              </a:rPr>
              <a:t>schválených vývozců vydaná UK celními orgány</a:t>
            </a:r>
            <a:r>
              <a:rPr lang="cs-CZ" altLang="ko-KR" sz="2000" dirty="0">
                <a:latin typeface="Verdana" panose="020B0604030504040204" pitchFamily="34" charset="0"/>
                <a:ea typeface="굴림" charset="-127"/>
              </a:rPr>
              <a:t> pro vývozce a </a:t>
            </a:r>
            <a:r>
              <a:rPr lang="cs-CZ" altLang="ko-KR" sz="2000" dirty="0" err="1">
                <a:latin typeface="Verdana" panose="020B0604030504040204" pitchFamily="34" charset="0"/>
                <a:ea typeface="굴림" charset="-127"/>
              </a:rPr>
              <a:t>přeposilatele</a:t>
            </a:r>
            <a:r>
              <a:rPr lang="cs-CZ" altLang="ko-KR" sz="2000" dirty="0">
                <a:latin typeface="Verdana" panose="020B0604030504040204" pitchFamily="34" charset="0"/>
                <a:ea typeface="굴림" charset="-127"/>
              </a:rPr>
              <a:t> nebudou po datu vystoupení platná v </a:t>
            </a:r>
            <a:r>
              <a:rPr lang="cs-CZ" altLang="ko-KR" sz="2000" dirty="0" smtClean="0">
                <a:latin typeface="Verdana" panose="020B0604030504040204" pitchFamily="34" charset="0"/>
                <a:ea typeface="굴림" charset="-127"/>
              </a:rPr>
              <a:t>EU27.</a:t>
            </a:r>
            <a:endParaRPr lang="cs-CZ" altLang="ko-KR" sz="2000" dirty="0">
              <a:latin typeface="Verdana" panose="020B0604030504040204" pitchFamily="34" charset="0"/>
              <a:ea typeface="굴림" charset="-127"/>
            </a:endParaRPr>
          </a:p>
          <a:p>
            <a:pPr algn="just">
              <a:lnSpc>
                <a:spcPct val="80000"/>
              </a:lnSpc>
            </a:pPr>
            <a:r>
              <a:rPr lang="cs-CZ" altLang="ko-KR" sz="2000" b="1" dirty="0" smtClean="0">
                <a:latin typeface="Verdana" panose="020B0604030504040204" pitchFamily="34" charset="0"/>
                <a:ea typeface="굴림" charset="-127"/>
              </a:rPr>
              <a:t>Povolení </a:t>
            </a:r>
            <a:r>
              <a:rPr lang="cs-CZ" altLang="ko-KR" sz="2000" b="1" dirty="0">
                <a:latin typeface="Verdana" panose="020B0604030504040204" pitchFamily="34" charset="0"/>
                <a:ea typeface="굴림" charset="-127"/>
              </a:rPr>
              <a:t>vydaná celními orgány v EU27 </a:t>
            </a:r>
            <a:r>
              <a:rPr lang="cs-CZ" altLang="ko-KR" sz="2000" b="1" dirty="0" smtClean="0">
                <a:latin typeface="Verdana" panose="020B0604030504040204" pitchFamily="34" charset="0"/>
                <a:ea typeface="굴림" charset="-127"/>
              </a:rPr>
              <a:t>schváleným vývozcům</a:t>
            </a:r>
            <a:r>
              <a:rPr lang="cs-CZ" altLang="ko-KR" sz="2000" dirty="0" smtClean="0">
                <a:latin typeface="Verdana" panose="020B0604030504040204" pitchFamily="34" charset="0"/>
                <a:ea typeface="굴림" charset="-127"/>
              </a:rPr>
              <a:t> </a:t>
            </a:r>
            <a:r>
              <a:rPr lang="cs-CZ" altLang="ko-KR" sz="2000" dirty="0">
                <a:latin typeface="Verdana" panose="020B0604030504040204" pitchFamily="34" charset="0"/>
                <a:ea typeface="굴림" charset="-127"/>
              </a:rPr>
              <a:t>a </a:t>
            </a:r>
            <a:r>
              <a:rPr lang="cs-CZ" altLang="ko-KR" sz="2000" dirty="0" err="1">
                <a:latin typeface="Verdana" panose="020B0604030504040204" pitchFamily="34" charset="0"/>
                <a:ea typeface="굴림" charset="-127"/>
              </a:rPr>
              <a:t>přeposilatelům</a:t>
            </a:r>
            <a:r>
              <a:rPr lang="cs-CZ" altLang="ko-KR" sz="2000" dirty="0">
                <a:latin typeface="Verdana" panose="020B0604030504040204" pitchFamily="34" charset="0"/>
                <a:ea typeface="굴림" charset="-127"/>
              </a:rPr>
              <a:t> usazeným v </a:t>
            </a:r>
            <a:r>
              <a:rPr lang="cs-CZ" altLang="ko-KR" sz="2000" dirty="0" smtClean="0">
                <a:latin typeface="Verdana" panose="020B0604030504040204" pitchFamily="34" charset="0"/>
                <a:ea typeface="굴림" charset="-127"/>
              </a:rPr>
              <a:t>UK/</a:t>
            </a:r>
            <a:r>
              <a:rPr lang="cs-CZ" altLang="ko-KR" sz="2000" dirty="0">
                <a:latin typeface="Verdana" panose="020B0604030504040204" pitchFamily="34" charset="0"/>
                <a:ea typeface="굴림" charset="-127"/>
              </a:rPr>
              <a:t> usazeným v EU27 s UK číslem EORI</a:t>
            </a:r>
            <a:r>
              <a:rPr lang="cs-CZ" altLang="ko-KR" sz="2000" dirty="0" smtClean="0">
                <a:latin typeface="Verdana" panose="020B0604030504040204" pitchFamily="34" charset="0"/>
                <a:ea typeface="굴림" charset="-127"/>
              </a:rPr>
              <a:t> </a:t>
            </a:r>
            <a:r>
              <a:rPr lang="cs-CZ" altLang="ko-KR" sz="2000" dirty="0">
                <a:latin typeface="Verdana" panose="020B0604030504040204" pitchFamily="34" charset="0"/>
                <a:ea typeface="굴림" charset="-127"/>
              </a:rPr>
              <a:t>nebudou dále platná v EU27 po datu výstupu</a:t>
            </a:r>
            <a:r>
              <a:rPr lang="cs-CZ" altLang="ko-KR" sz="2000" dirty="0" smtClean="0">
                <a:latin typeface="Verdana" panose="020B0604030504040204" pitchFamily="34" charset="0"/>
                <a:ea typeface="굴림" charset="-127"/>
              </a:rPr>
              <a:t>.</a:t>
            </a:r>
          </a:p>
          <a:p>
            <a:pPr marL="0" indent="0" algn="just">
              <a:lnSpc>
                <a:spcPct val="80000"/>
              </a:lnSpc>
              <a:buNone/>
            </a:pPr>
            <a:endParaRPr lang="cs-CZ" altLang="ko-KR" sz="2000" dirty="0">
              <a:latin typeface="Verdana" panose="020B0604030504040204" pitchFamily="34" charset="0"/>
              <a:ea typeface="굴림" charset="-127"/>
            </a:endParaRPr>
          </a:p>
          <a:p>
            <a:pPr algn="just">
              <a:lnSpc>
                <a:spcPct val="80000"/>
              </a:lnSpc>
            </a:pPr>
            <a:r>
              <a:rPr lang="cs-CZ" altLang="ko-KR" sz="2000" b="1" dirty="0" smtClean="0">
                <a:latin typeface="Verdana" panose="020B0604030504040204" pitchFamily="34" charset="0"/>
                <a:ea typeface="굴림" charset="-127"/>
              </a:rPr>
              <a:t>Registrace </a:t>
            </a:r>
            <a:r>
              <a:rPr lang="cs-CZ" altLang="ko-KR" sz="2000" b="1" dirty="0">
                <a:latin typeface="Verdana" panose="020B0604030504040204" pitchFamily="34" charset="0"/>
                <a:ea typeface="굴림" charset="-127"/>
              </a:rPr>
              <a:t>vývozců </a:t>
            </a:r>
            <a:r>
              <a:rPr lang="cs-CZ" altLang="ko-KR" sz="2000" dirty="0">
                <a:latin typeface="Verdana" panose="020B0604030504040204" pitchFamily="34" charset="0"/>
                <a:ea typeface="굴림" charset="-127"/>
              </a:rPr>
              <a:t>a </a:t>
            </a:r>
            <a:r>
              <a:rPr lang="cs-CZ" altLang="ko-KR" sz="2000" dirty="0" err="1" smtClean="0">
                <a:latin typeface="Verdana" panose="020B0604030504040204" pitchFamily="34" charset="0"/>
                <a:ea typeface="굴림" charset="-127"/>
              </a:rPr>
              <a:t>přeposílatelů</a:t>
            </a:r>
            <a:r>
              <a:rPr lang="cs-CZ" altLang="ko-KR" sz="2000" dirty="0" smtClean="0">
                <a:latin typeface="Verdana" panose="020B0604030504040204" pitchFamily="34" charset="0"/>
                <a:ea typeface="굴림" charset="-127"/>
              </a:rPr>
              <a:t> (</a:t>
            </a:r>
            <a:r>
              <a:rPr lang="cs-CZ" altLang="ko-KR" sz="2000" b="1" dirty="0" smtClean="0">
                <a:latin typeface="Verdana" panose="020B0604030504040204" pitchFamily="34" charset="0"/>
                <a:ea typeface="굴림" charset="-127"/>
              </a:rPr>
              <a:t>REX</a:t>
            </a:r>
            <a:r>
              <a:rPr lang="cs-CZ" altLang="ko-KR" sz="2000" dirty="0" smtClean="0">
                <a:latin typeface="Verdana" panose="020B0604030504040204" pitchFamily="34" charset="0"/>
                <a:ea typeface="굴림" charset="-127"/>
              </a:rPr>
              <a:t>) </a:t>
            </a:r>
            <a:r>
              <a:rPr lang="cs-CZ" altLang="ko-KR" sz="2000" dirty="0">
                <a:latin typeface="Verdana" panose="020B0604030504040204" pitchFamily="34" charset="0"/>
                <a:ea typeface="굴림" charset="-127"/>
              </a:rPr>
              <a:t>provedené UK celními orgány nebudou dále platit v EU27 po datu vystoupení.</a:t>
            </a:r>
          </a:p>
          <a:p>
            <a:pPr algn="just">
              <a:lnSpc>
                <a:spcPct val="80000"/>
              </a:lnSpc>
            </a:pPr>
            <a:r>
              <a:rPr lang="cs-CZ" altLang="ko-KR" sz="2000" b="1" dirty="0" smtClean="0">
                <a:latin typeface="Verdana" panose="020B0604030504040204" pitchFamily="34" charset="0"/>
                <a:ea typeface="굴림" charset="-127"/>
              </a:rPr>
              <a:t>Registrace </a:t>
            </a:r>
            <a:r>
              <a:rPr lang="cs-CZ" altLang="ko-KR" sz="2000" b="1" dirty="0">
                <a:latin typeface="Verdana" panose="020B0604030504040204" pitchFamily="34" charset="0"/>
                <a:ea typeface="굴림" charset="-127"/>
              </a:rPr>
              <a:t>vývozců </a:t>
            </a:r>
            <a:r>
              <a:rPr lang="cs-CZ" altLang="ko-KR" sz="2000" dirty="0">
                <a:latin typeface="Verdana" panose="020B0604030504040204" pitchFamily="34" charset="0"/>
                <a:ea typeface="굴림" charset="-127"/>
              </a:rPr>
              <a:t>a </a:t>
            </a:r>
            <a:r>
              <a:rPr lang="cs-CZ" altLang="ko-KR" sz="2000" dirty="0" err="1">
                <a:latin typeface="Verdana" panose="020B0604030504040204" pitchFamily="34" charset="0"/>
                <a:ea typeface="굴림" charset="-127"/>
              </a:rPr>
              <a:t>přeposílatelů</a:t>
            </a:r>
            <a:r>
              <a:rPr lang="cs-CZ" altLang="ko-KR" sz="2000" dirty="0">
                <a:latin typeface="Verdana" panose="020B0604030504040204" pitchFamily="34" charset="0"/>
                <a:ea typeface="굴림" charset="-127"/>
              </a:rPr>
              <a:t> </a:t>
            </a:r>
            <a:r>
              <a:rPr lang="cs-CZ" altLang="ko-KR" sz="2000" dirty="0" smtClean="0">
                <a:latin typeface="Verdana" panose="020B0604030504040204" pitchFamily="34" charset="0"/>
                <a:ea typeface="굴림" charset="-127"/>
              </a:rPr>
              <a:t>(</a:t>
            </a:r>
            <a:r>
              <a:rPr lang="cs-CZ" altLang="ko-KR" sz="2000" b="1" dirty="0" smtClean="0">
                <a:latin typeface="Verdana" panose="020B0604030504040204" pitchFamily="34" charset="0"/>
                <a:ea typeface="굴림" charset="-127"/>
              </a:rPr>
              <a:t>REX</a:t>
            </a:r>
            <a:r>
              <a:rPr lang="cs-CZ" altLang="ko-KR" sz="2000" dirty="0" smtClean="0">
                <a:latin typeface="Verdana" panose="020B0604030504040204" pitchFamily="34" charset="0"/>
                <a:ea typeface="굴림" charset="-127"/>
              </a:rPr>
              <a:t>) usazených </a:t>
            </a:r>
            <a:r>
              <a:rPr lang="cs-CZ" altLang="ko-KR" sz="2000" dirty="0">
                <a:latin typeface="Verdana" panose="020B0604030504040204" pitchFamily="34" charset="0"/>
                <a:ea typeface="굴림" charset="-127"/>
              </a:rPr>
              <a:t>v </a:t>
            </a:r>
            <a:r>
              <a:rPr lang="cs-CZ" altLang="ko-KR" sz="2000" dirty="0" smtClean="0">
                <a:latin typeface="Verdana" panose="020B0604030504040204" pitchFamily="34" charset="0"/>
                <a:ea typeface="굴림" charset="-127"/>
              </a:rPr>
              <a:t>UK/</a:t>
            </a:r>
            <a:r>
              <a:rPr lang="cs-CZ" altLang="ko-KR" sz="2000" dirty="0">
                <a:latin typeface="Verdana" panose="020B0604030504040204" pitchFamily="34" charset="0"/>
                <a:ea typeface="굴림" charset="-127"/>
              </a:rPr>
              <a:t> </a:t>
            </a:r>
            <a:r>
              <a:rPr lang="cs-CZ" altLang="ko-KR" sz="2000" dirty="0" smtClean="0">
                <a:latin typeface="Verdana" panose="020B0604030504040204" pitchFamily="34" charset="0"/>
                <a:ea typeface="굴림" charset="-127"/>
              </a:rPr>
              <a:t>usazených </a:t>
            </a:r>
            <a:r>
              <a:rPr lang="cs-CZ" altLang="ko-KR" sz="2000" dirty="0">
                <a:latin typeface="Verdana" panose="020B0604030504040204" pitchFamily="34" charset="0"/>
                <a:ea typeface="굴림" charset="-127"/>
              </a:rPr>
              <a:t>v EU27 s UK číslem EORI</a:t>
            </a:r>
            <a:r>
              <a:rPr lang="cs-CZ" altLang="ko-KR" sz="2000" dirty="0" smtClean="0">
                <a:latin typeface="Verdana" panose="020B0604030504040204" pitchFamily="34" charset="0"/>
                <a:ea typeface="굴림" charset="-127"/>
              </a:rPr>
              <a:t> </a:t>
            </a:r>
            <a:r>
              <a:rPr lang="cs-CZ" altLang="ko-KR" sz="2000" dirty="0">
                <a:latin typeface="Verdana" panose="020B0604030504040204" pitchFamily="34" charset="0"/>
                <a:ea typeface="굴림" charset="-127"/>
              </a:rPr>
              <a:t>provedené EU27 celními orgány nebudou dále platit v EU27 po datu vystoupení.</a:t>
            </a:r>
          </a:p>
          <a:p>
            <a:pPr algn="just">
              <a:lnSpc>
                <a:spcPct val="80000"/>
              </a:lnSpc>
            </a:pPr>
            <a:endParaRPr lang="cs-CZ" altLang="ko-KR" sz="2000" dirty="0" smtClean="0">
              <a:latin typeface="Verdana" panose="020B0604030504040204" pitchFamily="34" charset="0"/>
              <a:ea typeface="굴림" charset="-127"/>
            </a:endParaRPr>
          </a:p>
          <a:p>
            <a:pPr algn="just">
              <a:lnSpc>
                <a:spcPct val="80000"/>
              </a:lnSpc>
            </a:pPr>
            <a:endParaRPr lang="cs-CZ" altLang="ko-KR" sz="2000" dirty="0" smtClean="0">
              <a:latin typeface="Verdana" panose="020B0604030504040204" pitchFamily="34" charset="0"/>
              <a:ea typeface="굴림" charset="-127"/>
            </a:endParaRPr>
          </a:p>
          <a:p>
            <a:pPr algn="just">
              <a:lnSpc>
                <a:spcPct val="80000"/>
              </a:lnSpc>
            </a:pPr>
            <a:endParaRPr lang="cs-CZ" altLang="ko-KR" sz="2000" dirty="0" smtClean="0">
              <a:latin typeface="Verdana" panose="020B0604030504040204" pitchFamily="34" charset="0"/>
              <a:ea typeface="굴림" charset="-127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altLang="ko-KR" sz="2000" dirty="0" smtClean="0">
              <a:latin typeface="Verdana" panose="020B0604030504040204" pitchFamily="34" charset="0"/>
              <a:ea typeface="굴림" charset="-127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altLang="ko-KR" sz="2000" dirty="0">
              <a:latin typeface="Verdana" panose="020B0604030504040204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endParaRPr lang="en-US" altLang="ko-KR" sz="2000" dirty="0">
              <a:latin typeface="Verdana" panose="020B0604030504040204" pitchFamily="34" charset="0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8501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1680" y="1268760"/>
            <a:ext cx="7452320" cy="3888432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cs-CZ" altLang="ko-KR" sz="2000" dirty="0" smtClean="0">
                <a:latin typeface="Verdana" panose="020B0604030504040204" pitchFamily="34" charset="0"/>
                <a:ea typeface="굴림" charset="-127"/>
              </a:rPr>
              <a:t>Na </a:t>
            </a:r>
            <a:r>
              <a:rPr lang="cs-CZ" altLang="ko-KR" sz="2000" dirty="0">
                <a:latin typeface="Verdana" panose="020B0604030504040204" pitchFamily="34" charset="0"/>
                <a:ea typeface="굴림" charset="-127"/>
              </a:rPr>
              <a:t>letištích bude zboží podléhat celnímu dohledu, zavazadla mohou být kontrolována. V případě překročení limitů pro osvobození dováženého zboží od cla, DPH příp. spotřební </a:t>
            </a:r>
            <a:r>
              <a:rPr lang="cs-CZ" altLang="ko-KR" sz="2000" dirty="0" smtClean="0">
                <a:latin typeface="Verdana" panose="020B0604030504040204" pitchFamily="34" charset="0"/>
                <a:ea typeface="굴림" charset="-127"/>
              </a:rPr>
              <a:t>daně, </a:t>
            </a:r>
            <a:r>
              <a:rPr lang="cs-CZ" altLang="ko-KR" sz="2000" dirty="0">
                <a:latin typeface="Verdana" panose="020B0604030504040204" pitchFamily="34" charset="0"/>
                <a:ea typeface="굴림" charset="-127"/>
              </a:rPr>
              <a:t>bude nutné tyto poplatky zaplatit</a:t>
            </a:r>
            <a:r>
              <a:rPr lang="cs-CZ" altLang="ko-KR" sz="2000" dirty="0" smtClean="0">
                <a:latin typeface="Verdana" panose="020B0604030504040204" pitchFamily="34" charset="0"/>
                <a:ea typeface="굴림" charset="-127"/>
              </a:rPr>
              <a:t>. Rovněž se můžou uplatňovat některé zákazy a omezení – např. veterinární a fytosanitární zboží (masné a mléčné výrobky, rostliny)</a:t>
            </a:r>
          </a:p>
          <a:p>
            <a:pPr algn="just">
              <a:lnSpc>
                <a:spcPct val="80000"/>
              </a:lnSpc>
            </a:pPr>
            <a:endParaRPr lang="cs-CZ" altLang="ko-KR" sz="2000" dirty="0" smtClean="0">
              <a:latin typeface="Verdana" panose="020B0604030504040204" pitchFamily="34" charset="0"/>
              <a:ea typeface="굴림" charset="-127"/>
            </a:endParaRPr>
          </a:p>
          <a:p>
            <a:pPr algn="just">
              <a:lnSpc>
                <a:spcPct val="80000"/>
              </a:lnSpc>
            </a:pPr>
            <a:r>
              <a:rPr lang="cs-CZ" altLang="ko-KR" sz="2000" dirty="0">
                <a:latin typeface="Verdana" panose="020B0604030504040204" pitchFamily="34" charset="0"/>
                <a:ea typeface="굴림" charset="-127"/>
              </a:rPr>
              <a:t>Zásilky odeslané z UK (např. e-</a:t>
            </a:r>
            <a:r>
              <a:rPr lang="cs-CZ" altLang="ko-KR" sz="2000" dirty="0" err="1">
                <a:latin typeface="Verdana" panose="020B0604030504040204" pitchFamily="34" charset="0"/>
                <a:ea typeface="굴림" charset="-127"/>
              </a:rPr>
              <a:t>shopy</a:t>
            </a:r>
            <a:r>
              <a:rPr lang="cs-CZ" altLang="ko-KR" sz="2000" dirty="0">
                <a:latin typeface="Verdana" panose="020B0604030504040204" pitchFamily="34" charset="0"/>
                <a:ea typeface="굴림" charset="-127"/>
              </a:rPr>
              <a:t>) budou podléhat celnímu dohledu a kontrolám. V případě překročení limitů pro osvobození dováženého zboží od cla, DPH příp. spotřební </a:t>
            </a:r>
            <a:r>
              <a:rPr lang="cs-CZ" altLang="ko-KR" sz="2000" dirty="0" smtClean="0">
                <a:latin typeface="Verdana" panose="020B0604030504040204" pitchFamily="34" charset="0"/>
                <a:ea typeface="굴림" charset="-127"/>
              </a:rPr>
              <a:t>daně, </a:t>
            </a:r>
            <a:r>
              <a:rPr lang="cs-CZ" altLang="ko-KR" sz="2000" dirty="0">
                <a:latin typeface="Verdana" panose="020B0604030504040204" pitchFamily="34" charset="0"/>
                <a:ea typeface="굴림" charset="-127"/>
              </a:rPr>
              <a:t>bude nutné tyto poplatky zaplatit. Rovněž se můžou uplatňovat některé zákazy a omezení – např. veterinární a fytosanitární zboží (masné a mléčné výrobky, rostliny)</a:t>
            </a:r>
          </a:p>
          <a:p>
            <a:pPr algn="just">
              <a:lnSpc>
                <a:spcPct val="80000"/>
              </a:lnSpc>
            </a:pPr>
            <a:endParaRPr lang="cs-CZ" altLang="ko-KR" sz="2000" dirty="0" smtClean="0">
              <a:latin typeface="Verdana" panose="020B0604030504040204" pitchFamily="34" charset="0"/>
              <a:ea typeface="굴림" charset="-127"/>
            </a:endParaRPr>
          </a:p>
          <a:p>
            <a:pPr algn="just">
              <a:lnSpc>
                <a:spcPct val="80000"/>
              </a:lnSpc>
            </a:pPr>
            <a:endParaRPr lang="cs-CZ" altLang="ko-KR" sz="2000" dirty="0" smtClean="0">
              <a:latin typeface="Verdana" panose="020B0604030504040204" pitchFamily="34" charset="0"/>
              <a:ea typeface="굴림" charset="-127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altLang="ko-KR" sz="2000" dirty="0" smtClean="0">
              <a:latin typeface="Verdana" panose="020B0604030504040204" pitchFamily="34" charset="0"/>
              <a:ea typeface="굴림" charset="-127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altLang="ko-KR" sz="2000" dirty="0">
              <a:latin typeface="Verdana" panose="020B0604030504040204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endParaRPr lang="en-US" altLang="ko-KR" sz="2000" dirty="0">
              <a:latin typeface="Verdana" panose="020B0604030504040204" pitchFamily="34" charset="0"/>
              <a:ea typeface="굴림" charset="-127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9776"/>
            <a:ext cx="7452320" cy="1403000"/>
          </a:xfrm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r>
              <a:rPr lang="en-US" altLang="cs-CZ" sz="280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BEZ DOHODY</a:t>
            </a:r>
            <a:r>
              <a:rPr lang="cs-CZ" altLang="cs-CZ" sz="280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cs-CZ" altLang="cs-CZ" sz="280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altLang="cs-CZ" sz="2000" b="1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Dopady na běžný život – cestování/nákupy přes </a:t>
            </a:r>
            <a:r>
              <a:rPr lang="cs-CZ" altLang="cs-CZ" sz="2000" b="1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internet</a:t>
            </a:r>
            <a:endParaRPr lang="en-US" altLang="cs-CZ" sz="2000" b="1" dirty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157192"/>
            <a:ext cx="2459484" cy="171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2" descr="VÃ½sledek obrÃ¡zku pro doruÄenÃ­ zboÅ¾Ã­ zÃ¡kaznÃ­kov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157192"/>
            <a:ext cx="2520280" cy="168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35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116632"/>
            <a:ext cx="7452320" cy="1224136"/>
          </a:xfrm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r>
              <a:rPr lang="cs-CZ" altLang="cs-CZ" sz="24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Rady pro subjekty dosud obchodující jen se Spojeným královstvím nebo jen v rámci EU </a:t>
            </a:r>
            <a:endParaRPr lang="cs-CZ" altLang="cs-CZ" sz="24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21720" y="1815205"/>
            <a:ext cx="7392240" cy="2232248"/>
          </a:xfrm>
        </p:spPr>
        <p:txBody>
          <a:bodyPr/>
          <a:lstStyle/>
          <a:p>
            <a:pPr lvl="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cs-CZ" sz="2000" u="sng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Zažádat </a:t>
            </a:r>
            <a:r>
              <a:rPr lang="cs-CZ" sz="2000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o registraci a o přidělení identifikátoru hospodářského subjektu</a:t>
            </a:r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čísla EORI </a:t>
            </a:r>
            <a:r>
              <a:rPr lang="cs-CZ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více o EORI </a:t>
            </a:r>
            <a:r>
              <a:rPr lang="cs-CZ" sz="1800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zde</a:t>
            </a:r>
            <a:r>
              <a:rPr lang="cs-CZ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Žádost o registraci k EORI lze podat prostřednictvím elektronického </a:t>
            </a:r>
            <a:r>
              <a:rPr lang="cs-CZ" sz="1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formuláře online </a:t>
            </a:r>
            <a:r>
              <a:rPr lang="cs-CZ" sz="1800" u="sng" dirty="0" smtClean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</a:t>
            </a:r>
            <a:r>
              <a:rPr lang="cs-CZ" sz="1800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://forms.celnisprava.cz/webfiller/formservice/filler.open?DocID=657135392</a:t>
            </a: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cs-CZ" sz="2000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cs-CZ" sz="2000" u="sng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Stanovit </a:t>
            </a:r>
            <a:r>
              <a:rPr lang="cs-CZ" sz="2000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sazební zařazení zboží</a:t>
            </a:r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kód kombinované nomenklatury </a:t>
            </a:r>
            <a:r>
              <a:rPr lang="cs-CZ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(více o problematice sazebního zařazení zboží </a:t>
            </a:r>
            <a:r>
              <a:rPr lang="cs-CZ" sz="1800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zde</a:t>
            </a:r>
            <a:r>
              <a:rPr lang="cs-CZ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endParaRPr lang="cs-CZ" sz="18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Sazební </a:t>
            </a:r>
            <a:r>
              <a:rPr lang="cs-CZ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zařazení zboží vychází z nařízení Rady (EHS) č. 2658/87 o celní a statistické nomenklatuře a o společném celním sazebníku, v platném znění. Společný celní sazebním na rok 2019 je dostupný na </a:t>
            </a:r>
            <a:r>
              <a:rPr lang="cs-CZ" sz="1800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https://www.celnisprava.cz/cz/clo/sazebni-zarazeni-zbozi/spolecny-celni-sazebnik-es/Stranky/default.aspx</a:t>
            </a: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cs-CZ" sz="2000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cs-CZ" sz="2000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1475656" y="1347154"/>
            <a:ext cx="6768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Základní kroky, které musí podniknout</a:t>
            </a:r>
          </a:p>
        </p:txBody>
      </p:sp>
    </p:spTree>
    <p:extLst>
      <p:ext uri="{BB962C8B-B14F-4D97-AF65-F5344CB8AC3E}">
        <p14:creationId xmlns:p14="http://schemas.microsoft.com/office/powerpoint/2010/main" val="87301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727176" y="0"/>
            <a:ext cx="7416824" cy="2434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cs-CZ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cs-CZ" sz="2000" u="sng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Zkontrolovat</a:t>
            </a:r>
            <a:r>
              <a:rPr lang="cs-CZ" sz="2000" u="sng" dirty="0">
                <a:ea typeface="Calibri" panose="020F0502020204030204" pitchFamily="34" charset="0"/>
                <a:cs typeface="Times New Roman" panose="02020603050405020304" pitchFamily="18" charset="0"/>
              </a:rPr>
              <a:t>, zda zboží nepodléhá netarifním opatřením (zákazům a omezením</a:t>
            </a:r>
            <a:r>
              <a:rPr 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  <a:t>) – zda není potřeba licence/osvědčení/povolení </a:t>
            </a:r>
            <a:r>
              <a:rPr lang="cs-CZ" sz="1800" dirty="0">
                <a:ea typeface="Calibri" panose="020F0502020204030204" pitchFamily="34" charset="0"/>
                <a:cs typeface="Times New Roman" panose="02020603050405020304" pitchFamily="18" charset="0"/>
              </a:rPr>
              <a:t>(více k problematice zákazů a omezení </a:t>
            </a:r>
            <a:r>
              <a:rPr lang="cs-CZ" sz="1800" u="sng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zde</a:t>
            </a:r>
            <a:r>
              <a:rPr lang="cs-CZ" sz="1800" dirty="0"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endParaRPr lang="cs-CZ" sz="18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cs-CZ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Případná </a:t>
            </a:r>
            <a:r>
              <a:rPr lang="cs-CZ" sz="1800" dirty="0">
                <a:ea typeface="Calibri" panose="020F0502020204030204" pitchFamily="34" charset="0"/>
                <a:cs typeface="Times New Roman" panose="02020603050405020304" pitchFamily="18" charset="0"/>
              </a:rPr>
              <a:t>netarifní opatření lze spolu s příslušnými sazbami cla zkontrolovat v rámci integrovaného tarifu - aplikace TARIC </a:t>
            </a:r>
            <a:r>
              <a:rPr lang="cs-CZ" sz="1800" u="sng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</a:t>
            </a:r>
            <a:r>
              <a:rPr lang="cs-CZ" sz="1800" u="sng" dirty="0" smtClean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www.celnisprava.cz/cz/aplikace/Stranky/taric-cz.aspx</a:t>
            </a:r>
            <a:endParaRPr lang="cs-CZ" sz="1800" u="sng" dirty="0" smtClean="0">
              <a:solidFill>
                <a:srgbClr val="0563C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699947" y="2441854"/>
            <a:ext cx="7344816" cy="217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cs-CZ" sz="2000" dirty="0" smtClean="0">
                <a:solidFill>
                  <a:srgbClr val="4D4D4D"/>
                </a:solidFill>
              </a:rPr>
              <a:t>4. </a:t>
            </a:r>
            <a:r>
              <a:rPr lang="cs-CZ" sz="2000" u="sng" dirty="0" smtClean="0">
                <a:solidFill>
                  <a:srgbClr val="4D4D4D"/>
                </a:solidFill>
              </a:rPr>
              <a:t>Zažádat </a:t>
            </a:r>
            <a:r>
              <a:rPr lang="cs-CZ" sz="2000" u="sng" dirty="0">
                <a:solidFill>
                  <a:srgbClr val="4D4D4D"/>
                </a:solidFill>
              </a:rPr>
              <a:t>o povolení elektronické komunikace</a:t>
            </a:r>
            <a:r>
              <a:rPr lang="cs-CZ" sz="2000" dirty="0">
                <a:solidFill>
                  <a:srgbClr val="4D4D4D"/>
                </a:solidFill>
              </a:rPr>
              <a:t> </a:t>
            </a:r>
            <a:r>
              <a:rPr lang="cs-CZ" sz="1800" dirty="0">
                <a:solidFill>
                  <a:srgbClr val="4D4D4D"/>
                </a:solidFill>
              </a:rPr>
              <a:t>– v případech, kdy budete chtít podávat celní prohlášení elektronickou formou (která je pro některé celní režimy povinná – vývoz, tranzit), zažádejte si u kteréhokoliv celního úřadu v České republice o povolení elektronické komunikace s celními orgány. O povolení lze požádat i elektronickou formou prostřednictvím elektronického </a:t>
            </a:r>
            <a:r>
              <a:rPr lang="cs-CZ" sz="1800" u="sng" dirty="0">
                <a:solidFill>
                  <a:srgbClr val="4D4D4D"/>
                </a:solidFill>
                <a:hlinkClick r:id="rId6"/>
              </a:rPr>
              <a:t>formuláře</a:t>
            </a:r>
            <a:r>
              <a:rPr lang="cs-CZ" sz="1800" dirty="0">
                <a:solidFill>
                  <a:srgbClr val="4D4D4D"/>
                </a:solidFill>
              </a:rPr>
              <a:t> (více informací k elektronické komunikaci s celními orgány </a:t>
            </a:r>
            <a:r>
              <a:rPr lang="cs-CZ" sz="1800" u="sng" dirty="0">
                <a:solidFill>
                  <a:srgbClr val="4D4D4D"/>
                </a:solidFill>
                <a:hlinkClick r:id="rId7"/>
              </a:rPr>
              <a:t>zde</a:t>
            </a:r>
            <a:r>
              <a:rPr lang="cs-CZ" sz="1800" dirty="0">
                <a:solidFill>
                  <a:srgbClr val="4D4D4D"/>
                </a:solidFill>
              </a:rPr>
              <a:t>). </a:t>
            </a:r>
            <a:endParaRPr lang="cs-CZ" sz="1800" dirty="0" smtClean="0">
              <a:solidFill>
                <a:srgbClr val="4D4D4D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727176" y="4691125"/>
            <a:ext cx="7416824" cy="2199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cs-CZ" sz="2000" dirty="0" smtClean="0">
                <a:solidFill>
                  <a:srgbClr val="4D4D4D"/>
                </a:solidFill>
              </a:rPr>
              <a:t>5. </a:t>
            </a:r>
            <a:r>
              <a:rPr lang="cs-CZ" sz="2000" u="sng" dirty="0" smtClean="0">
                <a:solidFill>
                  <a:srgbClr val="4D4D4D"/>
                </a:solidFill>
              </a:rPr>
              <a:t>Zažádat </a:t>
            </a:r>
            <a:r>
              <a:rPr lang="cs-CZ" sz="2000" u="sng" dirty="0">
                <a:solidFill>
                  <a:srgbClr val="4D4D4D"/>
                </a:solidFill>
              </a:rPr>
              <a:t>o vydání celní jistoty</a:t>
            </a:r>
            <a:r>
              <a:rPr lang="cs-CZ" sz="2000" dirty="0">
                <a:solidFill>
                  <a:srgbClr val="4D4D4D"/>
                </a:solidFill>
              </a:rPr>
              <a:t> </a:t>
            </a:r>
            <a:r>
              <a:rPr lang="cs-CZ" sz="1800" dirty="0">
                <a:solidFill>
                  <a:srgbClr val="4D4D4D"/>
                </a:solidFill>
              </a:rPr>
              <a:t>- v případě předpokladu dovozu </a:t>
            </a:r>
            <a:r>
              <a:rPr lang="cs-CZ" sz="1800" b="1" dirty="0">
                <a:solidFill>
                  <a:srgbClr val="4D4D4D"/>
                </a:solidFill>
              </a:rPr>
              <a:t>zboží s nenulovou celní sazbou</a:t>
            </a:r>
            <a:r>
              <a:rPr lang="cs-CZ" sz="1800" dirty="0">
                <a:solidFill>
                  <a:srgbClr val="4D4D4D"/>
                </a:solidFill>
              </a:rPr>
              <a:t> požádejte, ještě před samotným dovozem zboží, vydání celní záruky (jistoty) pro zajištění celního dluhu – v případě dovozu zboží, u kterého je vyměřen celní dluh, je nutné tento dluh do doby jeho zaplacení, zajistit celní zárukou – více informací k jistotám </a:t>
            </a:r>
            <a:r>
              <a:rPr lang="cs-CZ" sz="1800" dirty="0">
                <a:solidFill>
                  <a:srgbClr val="4D4D4D"/>
                </a:solidFill>
                <a:hlinkClick r:id="rId8"/>
              </a:rPr>
              <a:t>zde</a:t>
            </a:r>
            <a:r>
              <a:rPr lang="cs-CZ" sz="1800" dirty="0">
                <a:solidFill>
                  <a:srgbClr val="4D4D4D"/>
                </a:solidFill>
              </a:rPr>
              <a:t>. O vydání jistoty lze požádat také prostřednictvím </a:t>
            </a:r>
            <a:r>
              <a:rPr lang="cs-CZ" sz="1800" dirty="0">
                <a:solidFill>
                  <a:srgbClr val="4D4D4D"/>
                </a:solidFill>
                <a:hlinkClick r:id="rId9"/>
              </a:rPr>
              <a:t>elektronického formuláře</a:t>
            </a:r>
            <a:r>
              <a:rPr lang="cs-CZ" sz="1800" dirty="0">
                <a:solidFill>
                  <a:srgbClr val="4D4D4D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768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63688" y="116632"/>
            <a:ext cx="7380312" cy="2039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cs-CZ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cs-CZ" sz="2000" u="sng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Zvolit </a:t>
            </a:r>
            <a:r>
              <a:rPr lang="cs-CZ" sz="2000" u="sng" dirty="0">
                <a:ea typeface="Calibri" panose="020F0502020204030204" pitchFamily="34" charset="0"/>
                <a:cs typeface="Times New Roman" panose="02020603050405020304" pitchFamily="18" charset="0"/>
              </a:rPr>
              <a:t>příslušný celní režim – volný oběh, vývoz nebo zvláštní režim</a:t>
            </a:r>
            <a:r>
              <a:rPr 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a typeface="Calibri" panose="020F0502020204030204" pitchFamily="34" charset="0"/>
                <a:cs typeface="Times New Roman" panose="02020603050405020304" pitchFamily="18" charset="0"/>
              </a:rPr>
              <a:t>V případě zvláštních režimů s výjimkou režimu tranzit (uskladnění v celním skladu, svobodné pásmo, zvláštní účel, aktivní/pasivní zušlechťovací styk) je pro jejich využití nutné disponovat povolením celního úřadu.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691680" y="2354210"/>
            <a:ext cx="7452320" cy="2273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cs-CZ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7. V </a:t>
            </a:r>
            <a:r>
              <a:rPr 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  <a:t>případě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7a</a:t>
            </a:r>
            <a:r>
              <a:rPr 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  <a:t>) dovozu -  </a:t>
            </a:r>
            <a:r>
              <a:rPr lang="cs-CZ" sz="2000" u="sng" dirty="0">
                <a:ea typeface="Calibri" panose="020F0502020204030204" pitchFamily="34" charset="0"/>
                <a:cs typeface="Times New Roman" panose="02020603050405020304" pitchFamily="18" charset="0"/>
              </a:rPr>
              <a:t>stanovit celní hodnotu zboží – transakční příp. jiná metoda</a:t>
            </a:r>
            <a:r>
              <a:rPr 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  <a:t>, p</a:t>
            </a:r>
            <a:r>
              <a:rPr lang="cs-CZ" sz="2000" u="sng" dirty="0">
                <a:ea typeface="Calibri" panose="020F0502020204030204" pitchFamily="34" charset="0"/>
                <a:cs typeface="Times New Roman" panose="02020603050405020304" pitchFamily="18" charset="0"/>
              </a:rPr>
              <a:t>ředložit celní prohlášení (elektronicky/písemně/jiným způsobem) a zboží, zaplatit clo + příp. DPH (neplátci) + příp. SPD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7b</a:t>
            </a:r>
            <a:r>
              <a:rPr 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  <a:t>) vývozu - </a:t>
            </a:r>
            <a:r>
              <a:rPr lang="cs-CZ" sz="2000" u="sng" dirty="0">
                <a:ea typeface="Calibri" panose="020F0502020204030204" pitchFamily="34" charset="0"/>
                <a:cs typeface="Times New Roman" panose="02020603050405020304" pitchFamily="18" charset="0"/>
              </a:rPr>
              <a:t>předložit celní prohlášení (elektronicky) a zboží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727684" y="4869160"/>
            <a:ext cx="7380312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cs-CZ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8. V</a:t>
            </a:r>
            <a:r>
              <a:rPr 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  <a:t> případě dovozu i vývozu - </a:t>
            </a:r>
            <a:r>
              <a:rPr lang="cs-CZ" sz="2000" u="sng" dirty="0">
                <a:ea typeface="Calibri" panose="020F0502020204030204" pitchFamily="34" charset="0"/>
                <a:cs typeface="Times New Roman" panose="02020603050405020304" pitchFamily="18" charset="0"/>
              </a:rPr>
              <a:t>uschovat doklady pro případnou kontrolu po propuštění zboží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763688" y="6093296"/>
            <a:ext cx="7344308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a typeface="Calibri" panose="020F0502020204030204" pitchFamily="34" charset="0"/>
                <a:cs typeface="Times New Roman" panose="02020603050405020304" pitchFamily="18" charset="0"/>
              </a:rPr>
              <a:t>Pro všechny úkony spojené s celními formalitami je možné využít služeb celních zástupců v souladu s článkem 18 Celního kodexu Unie.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34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843808" y="88565"/>
            <a:ext cx="4464496" cy="715963"/>
          </a:xfrm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pPr algn="l"/>
            <a:r>
              <a:rPr lang="cs-CZ" sz="2400" b="1" cap="all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BUDOUCÍ </a:t>
            </a:r>
            <a:r>
              <a:rPr lang="cs-CZ" sz="2400" b="1" cap="all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VZTAH EU-UK</a:t>
            </a:r>
            <a:endParaRPr lang="en-US" altLang="cs-CZ" sz="24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1680" y="804528"/>
            <a:ext cx="7524328" cy="3848608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cs-CZ" sz="20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Společné </a:t>
            </a:r>
            <a:r>
              <a:rPr lang="cs-CZ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politické prohlášení – </a:t>
            </a:r>
            <a:r>
              <a:rPr lang="cs-CZ" sz="20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nemá </a:t>
            </a:r>
            <a:r>
              <a:rPr lang="cs-CZ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právní </a:t>
            </a:r>
            <a:r>
              <a:rPr lang="cs-CZ" sz="20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závaznost</a:t>
            </a:r>
          </a:p>
          <a:p>
            <a:pPr marL="0" indent="0">
              <a:lnSpc>
                <a:spcPct val="80000"/>
              </a:lnSpc>
              <a:buNone/>
            </a:pPr>
            <a:endParaRPr lang="cs-CZ" sz="2000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cs-CZ" sz="20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Část II – Ekonomické partnerství</a:t>
            </a:r>
          </a:p>
          <a:p>
            <a:pPr marL="0" indent="0">
              <a:lnSpc>
                <a:spcPct val="80000"/>
              </a:lnSpc>
              <a:buNone/>
            </a:pPr>
            <a:endParaRPr lang="cs-CZ" sz="2000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sz="2000" dirty="0" smtClean="0"/>
              <a:t>Zóna volného obchodu – hluboká celní spolupráce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sz="2000" dirty="0" smtClean="0"/>
              <a:t>Bez cel a poplatků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sz="2000" dirty="0" smtClean="0"/>
              <a:t>Ambiciózní celní uspořádání – jednotné celní území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sz="2000" dirty="0" smtClean="0"/>
              <a:t>Využití všech dostupných „usnadňujících“ nástrojů a technologií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sz="2000" dirty="0" smtClean="0"/>
              <a:t>Vzájemné uznávání programů prověřených obchodníků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sz="2000" dirty="0" smtClean="0"/>
              <a:t>Administrativní spolupráce, vzájemná asistence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sz="2000" dirty="0" smtClean="0"/>
              <a:t>Vyhnutí se „tvrdé“ hranici na irském ostrově</a:t>
            </a:r>
          </a:p>
          <a:p>
            <a:pPr marL="0" indent="0">
              <a:lnSpc>
                <a:spcPct val="80000"/>
              </a:lnSpc>
              <a:buNone/>
            </a:pPr>
            <a:endParaRPr lang="cs-CZ" sz="2000" dirty="0" smtClean="0"/>
          </a:p>
          <a:p>
            <a:pPr marL="0" indent="0">
              <a:lnSpc>
                <a:spcPct val="80000"/>
              </a:lnSpc>
              <a:buNone/>
            </a:pPr>
            <a:endParaRPr lang="cs-CZ" sz="2000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228" y="4797152"/>
            <a:ext cx="4012748" cy="191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07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04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915816" y="0"/>
            <a:ext cx="4763244" cy="792088"/>
          </a:xfrm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r>
              <a:rPr lang="cs-CZ" altLang="cs-CZ" sz="2400" b="1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PŘECHODNÉ OBDOBÍ</a:t>
            </a:r>
            <a:endParaRPr lang="en-US" altLang="cs-CZ" sz="2400" b="1" dirty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88380" y="908720"/>
            <a:ext cx="7344816" cy="316835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ko-KR" sz="2000" dirty="0" smtClean="0">
                <a:latin typeface="Verdana" panose="020B0604030504040204" pitchFamily="34" charset="0"/>
                <a:ea typeface="굴림" charset="-127"/>
              </a:rPr>
              <a:t>Článek 126 - 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Přechodné 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období</a:t>
            </a:r>
          </a:p>
          <a:p>
            <a:pPr marL="0" indent="0">
              <a:lnSpc>
                <a:spcPct val="80000"/>
              </a:lnSpc>
              <a:buNone/>
            </a:pPr>
            <a:endParaRPr lang="cs-CZ" altLang="ko-KR" sz="2000" dirty="0" smtClean="0">
              <a:latin typeface="Verdana" panose="020B0604030504040204" pitchFamily="34" charset="0"/>
              <a:ea typeface="굴림" charset="-127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cs-CZ" altLang="ko-KR" sz="2000" dirty="0" smtClean="0">
                <a:latin typeface="Verdana" panose="020B0604030504040204" pitchFamily="34" charset="0"/>
                <a:ea typeface="굴림" charset="-127"/>
              </a:rPr>
              <a:t>30.3.2019 – 31.12.2020</a:t>
            </a:r>
          </a:p>
          <a:p>
            <a:pPr marL="0" indent="0">
              <a:lnSpc>
                <a:spcPct val="80000"/>
              </a:lnSpc>
              <a:buNone/>
            </a:pPr>
            <a:endParaRPr lang="cs-CZ" altLang="ko-KR" sz="2000" dirty="0">
              <a:latin typeface="Verdana" panose="020B0604030504040204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r>
              <a:rPr lang="cs-CZ" altLang="ko-KR" sz="2000" dirty="0" smtClean="0">
                <a:latin typeface="Verdana" panose="020B0604030504040204" pitchFamily="34" charset="0"/>
                <a:ea typeface="굴림" charset="-127"/>
              </a:rPr>
              <a:t>Článek 127</a:t>
            </a:r>
            <a:r>
              <a:rPr lang="cs-CZ" altLang="ko-KR" sz="2000" dirty="0">
                <a:latin typeface="Verdana" panose="020B0604030504040204" pitchFamily="34" charset="0"/>
                <a:ea typeface="굴림" charset="-127"/>
              </a:rPr>
              <a:t> - </a:t>
            </a:r>
            <a:r>
              <a:rPr lang="cs-CZ" altLang="ko-KR" sz="2000" dirty="0" smtClean="0">
                <a:latin typeface="Verdana" panose="020B0604030504040204" pitchFamily="34" charset="0"/>
                <a:ea typeface="굴림" charset="-127"/>
              </a:rPr>
              <a:t>Rozsah </a:t>
            </a:r>
            <a:r>
              <a:rPr lang="cs-CZ" altLang="ko-KR" sz="2000" dirty="0">
                <a:latin typeface="Verdana" panose="020B0604030504040204" pitchFamily="34" charset="0"/>
                <a:ea typeface="굴림" charset="-127"/>
              </a:rPr>
              <a:t>působnosti přechodného </a:t>
            </a:r>
            <a:r>
              <a:rPr lang="cs-CZ" altLang="ko-KR" sz="2000" dirty="0" smtClean="0">
                <a:latin typeface="Verdana" panose="020B0604030504040204" pitchFamily="34" charset="0"/>
                <a:ea typeface="굴림" charset="-127"/>
              </a:rPr>
              <a:t>období</a:t>
            </a:r>
          </a:p>
          <a:p>
            <a:pPr>
              <a:lnSpc>
                <a:spcPct val="80000"/>
              </a:lnSpc>
            </a:pPr>
            <a:endParaRPr lang="cs-CZ" altLang="ko-KR" sz="2000" dirty="0">
              <a:latin typeface="Verdana" panose="020B0604030504040204" pitchFamily="34" charset="0"/>
              <a:ea typeface="굴림" charset="-127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cs-CZ" altLang="ko-KR" sz="2000" dirty="0" smtClean="0">
                <a:latin typeface="Verdana" panose="020B0604030504040204" pitchFamily="34" charset="0"/>
                <a:ea typeface="굴림" charset="-127"/>
              </a:rPr>
              <a:t>V </a:t>
            </a:r>
            <a:r>
              <a:rPr lang="cs-CZ" altLang="ko-KR" sz="2000" dirty="0">
                <a:latin typeface="Verdana" panose="020B0604030504040204" pitchFamily="34" charset="0"/>
                <a:ea typeface="굴림" charset="-127"/>
              </a:rPr>
              <a:t>přechodném období se na Spojené království a ve Spojeném království použije právo Unie</a:t>
            </a:r>
            <a:r>
              <a:rPr lang="cs-CZ" altLang="ko-KR" sz="2000" dirty="0" smtClean="0">
                <a:latin typeface="Verdana" panose="020B0604030504040204" pitchFamily="34" charset="0"/>
                <a:ea typeface="굴림" charset="-127"/>
              </a:rPr>
              <a:t>.</a:t>
            </a:r>
          </a:p>
          <a:p>
            <a:pPr marL="0" indent="0" algn="ctr">
              <a:lnSpc>
                <a:spcPct val="80000"/>
              </a:lnSpc>
              <a:buNone/>
            </a:pPr>
            <a:endParaRPr lang="cs-CZ" altLang="ko-KR" sz="2000" dirty="0" smtClean="0">
              <a:latin typeface="Verdana" panose="020B0604030504040204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r>
              <a:rPr lang="cs-CZ" altLang="ko-KR" sz="2000" dirty="0">
                <a:latin typeface="Verdana" panose="020B0604030504040204" pitchFamily="34" charset="0"/>
                <a:ea typeface="굴림" charset="-127"/>
              </a:rPr>
              <a:t>Článek 132 - Prodloužení přechodného </a:t>
            </a:r>
            <a:r>
              <a:rPr lang="cs-CZ" altLang="ko-KR" sz="2000" dirty="0" smtClean="0">
                <a:latin typeface="Verdana" panose="020B0604030504040204" pitchFamily="34" charset="0"/>
                <a:ea typeface="굴림" charset="-127"/>
              </a:rPr>
              <a:t>období</a:t>
            </a:r>
            <a:endParaRPr lang="cs-CZ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409" y="4193704"/>
            <a:ext cx="4322057" cy="24311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19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16632"/>
            <a:ext cx="8706422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10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75856" y="51520"/>
            <a:ext cx="3333800" cy="531488"/>
          </a:xfrm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pPr algn="l"/>
            <a:r>
              <a:rPr lang="cs-CZ" altLang="cs-CZ" sz="3200" dirty="0" smtClean="0">
                <a:solidFill>
                  <a:schemeClr val="bg2"/>
                </a:solidFill>
              </a:rPr>
              <a:t>Užitečné odkazy</a:t>
            </a:r>
            <a:endParaRPr lang="en-US" altLang="cs-CZ" sz="3200" dirty="0">
              <a:solidFill>
                <a:schemeClr val="bg2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696" y="764704"/>
            <a:ext cx="7200800" cy="5832648"/>
          </a:xfrm>
        </p:spPr>
        <p:txBody>
          <a:bodyPr/>
          <a:lstStyle/>
          <a:p>
            <a:r>
              <a:rPr lang="cs-CZ" sz="2000" dirty="0"/>
              <a:t>Informace Evropské rady o </a:t>
            </a:r>
            <a:r>
              <a:rPr lang="cs-CZ" sz="2000" dirty="0" err="1"/>
              <a:t>brexitu</a:t>
            </a:r>
            <a:r>
              <a:rPr lang="cs-CZ" sz="2000" dirty="0"/>
              <a:t>:</a:t>
            </a:r>
          </a:p>
          <a:p>
            <a:pPr marL="0" indent="0">
              <a:buNone/>
            </a:pPr>
            <a:r>
              <a:rPr lang="cs-CZ" sz="2000" u="sng" dirty="0">
                <a:hlinkClick r:id="rId4"/>
              </a:rPr>
              <a:t>http://www.consilium.europa.eu/cs/policies/eu-uk-after-referendum/</a:t>
            </a:r>
            <a:endParaRPr lang="cs-CZ" sz="2000" dirty="0"/>
          </a:p>
          <a:p>
            <a:r>
              <a:rPr lang="cs-CZ" sz="2000" dirty="0"/>
              <a:t>Informace Evropské komise o </a:t>
            </a:r>
            <a:r>
              <a:rPr lang="cs-CZ" sz="2000" dirty="0" err="1"/>
              <a:t>brexitu</a:t>
            </a:r>
            <a:r>
              <a:rPr lang="cs-CZ" sz="2000" dirty="0"/>
              <a:t>:</a:t>
            </a:r>
          </a:p>
          <a:p>
            <a:pPr marL="0" indent="0">
              <a:buNone/>
            </a:pPr>
            <a:r>
              <a:rPr lang="cs-CZ" sz="2000" u="sng" dirty="0">
                <a:hlinkClick r:id="rId5"/>
              </a:rPr>
              <a:t>https://ec.europa.eu/info/brexit_cs</a:t>
            </a:r>
            <a:endParaRPr lang="cs-CZ" sz="2000" dirty="0"/>
          </a:p>
          <a:p>
            <a:r>
              <a:rPr lang="cs-CZ" sz="2000" dirty="0"/>
              <a:t>Informace DG TAXUD o </a:t>
            </a:r>
            <a:r>
              <a:rPr lang="cs-CZ" sz="2000" dirty="0" err="1"/>
              <a:t>brexitu</a:t>
            </a:r>
            <a:r>
              <a:rPr lang="cs-CZ" sz="2000" dirty="0"/>
              <a:t>:</a:t>
            </a:r>
          </a:p>
          <a:p>
            <a:pPr marL="0" indent="0">
              <a:buNone/>
            </a:pPr>
            <a:r>
              <a:rPr lang="cs-CZ" sz="2000" u="sng" dirty="0">
                <a:hlinkClick r:id="rId6"/>
              </a:rPr>
              <a:t>https://ec.europa.eu/taxation_customs/uk-withdrawal-cs</a:t>
            </a:r>
            <a:endParaRPr lang="cs-CZ" sz="2000" dirty="0"/>
          </a:p>
          <a:p>
            <a:r>
              <a:rPr lang="cs-CZ" sz="2000" dirty="0"/>
              <a:t>Informace Evropské komise – tzv. oznámení hospodářským subjektům o přípravách v různých oblastech (doprava, životní prostředí, finance, zdraví a bezpečnost potravin, energetika atd.)</a:t>
            </a:r>
          </a:p>
          <a:p>
            <a:pPr marL="0" indent="0">
              <a:buNone/>
            </a:pPr>
            <a:r>
              <a:rPr lang="cs-CZ" sz="2000" u="sng" dirty="0">
                <a:hlinkClick r:id="rId7"/>
              </a:rPr>
              <a:t>https://</a:t>
            </a:r>
            <a:r>
              <a:rPr lang="cs-CZ" sz="2000" u="sng" dirty="0" smtClean="0">
                <a:hlinkClick r:id="rId7"/>
              </a:rPr>
              <a:t>ec.europa.eu/info/brexit/brexitpreparedness/preparedness-notices_cs</a:t>
            </a:r>
            <a:endParaRPr lang="cs-CZ" sz="2000" u="sng" dirty="0" smtClean="0"/>
          </a:p>
          <a:p>
            <a:pPr marL="0" indent="0">
              <a:buNone/>
            </a:pPr>
            <a:endParaRPr lang="cs-CZ" sz="2000" b="1" dirty="0" smtClean="0">
              <a:hlinkClick r:id="rId8" tooltip="Pomocí zkráceného URL k informacím snadno a rychle! Na domácí stránce stačí napsat do url /brexit"/>
            </a:endParaRPr>
          </a:p>
          <a:p>
            <a:r>
              <a:rPr lang="cs-CZ" sz="2000" dirty="0" smtClean="0"/>
              <a:t>Informace </a:t>
            </a:r>
            <a:r>
              <a:rPr lang="cs-CZ" sz="2000" dirty="0"/>
              <a:t>Úřadu vlády ČR k Brexitu: </a:t>
            </a:r>
            <a:r>
              <a:rPr lang="cs-CZ" sz="2000" dirty="0">
                <a:hlinkClick r:id="rId9"/>
              </a:rPr>
              <a:t>https://www.vlada.cz/cz/evropske-zalezitosti/Brexit/</a:t>
            </a:r>
            <a:endParaRPr lang="cs-CZ" sz="2000" dirty="0"/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68708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75856" y="51520"/>
            <a:ext cx="3333800" cy="531488"/>
          </a:xfrm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pPr algn="l"/>
            <a:r>
              <a:rPr lang="cs-CZ" altLang="cs-CZ" sz="3200" dirty="0" smtClean="0">
                <a:solidFill>
                  <a:schemeClr val="bg2"/>
                </a:solidFill>
              </a:rPr>
              <a:t>Užitečné odkazy</a:t>
            </a:r>
            <a:endParaRPr lang="en-US" altLang="cs-CZ" sz="3200" dirty="0">
              <a:solidFill>
                <a:schemeClr val="bg2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696" y="620688"/>
            <a:ext cx="7200800" cy="5832648"/>
          </a:xfrm>
        </p:spPr>
        <p:txBody>
          <a:bodyPr/>
          <a:lstStyle/>
          <a:p>
            <a:r>
              <a:rPr lang="cs-CZ" sz="2000" dirty="0"/>
              <a:t>Informace portálu BUSINESSINFO spravovaného agenturou Czech </a:t>
            </a:r>
            <a:r>
              <a:rPr lang="cs-CZ" sz="2000" dirty="0" err="1"/>
              <a:t>Trade</a:t>
            </a:r>
            <a:r>
              <a:rPr lang="cs-CZ" sz="2000" dirty="0"/>
              <a:t>: </a:t>
            </a:r>
            <a:r>
              <a:rPr lang="cs-CZ" sz="2000" dirty="0" smtClean="0">
                <a:hlinkClick r:id="rId4"/>
              </a:rPr>
              <a:t>www.businessinfo.cz/brexit</a:t>
            </a:r>
            <a:endParaRPr lang="cs-CZ" sz="2000" dirty="0" smtClean="0"/>
          </a:p>
          <a:p>
            <a:endParaRPr lang="cs-CZ" sz="2000" dirty="0"/>
          </a:p>
          <a:p>
            <a:r>
              <a:rPr lang="cs-CZ" sz="2000" dirty="0" smtClean="0"/>
              <a:t>Průvodce </a:t>
            </a:r>
            <a:r>
              <a:rPr lang="cs-CZ" sz="2000" dirty="0"/>
              <a:t>pro podnikatele k dopadům Brexitu: </a:t>
            </a:r>
            <a:r>
              <a:rPr lang="cs-CZ" sz="2000" dirty="0">
                <a:hlinkClick r:id="rId5"/>
              </a:rPr>
              <a:t>https://www.mpo.cz/cz/zahranicni-obchod/brexit</a:t>
            </a:r>
            <a:r>
              <a:rPr lang="cs-CZ" sz="2000" dirty="0" smtClean="0">
                <a:hlinkClick r:id="rId5"/>
              </a:rPr>
              <a:t>/</a:t>
            </a:r>
            <a:endParaRPr lang="cs-CZ" sz="2000" dirty="0" smtClean="0"/>
          </a:p>
          <a:p>
            <a:endParaRPr lang="cs-CZ" sz="2000" dirty="0"/>
          </a:p>
          <a:p>
            <a:r>
              <a:rPr lang="cs-CZ" sz="2000" dirty="0" smtClean="0"/>
              <a:t>Informace </a:t>
            </a:r>
            <a:r>
              <a:rPr lang="cs-CZ" sz="2000" dirty="0"/>
              <a:t>vlády Velké Británie k Brexitu: </a:t>
            </a:r>
            <a:r>
              <a:rPr lang="cs-CZ" sz="2000" dirty="0">
                <a:hlinkClick r:id="rId6"/>
              </a:rPr>
              <a:t>https://</a:t>
            </a:r>
            <a:r>
              <a:rPr lang="cs-CZ" sz="2000" dirty="0" smtClean="0">
                <a:hlinkClick r:id="rId6"/>
              </a:rPr>
              <a:t>www.gov.uk/government/brexit</a:t>
            </a:r>
            <a:endParaRPr lang="cs-CZ" sz="2000" dirty="0"/>
          </a:p>
          <a:p>
            <a:pPr marL="0" indent="0">
              <a:buNone/>
            </a:pPr>
            <a:r>
              <a:rPr lang="cs-CZ" sz="2000" dirty="0" smtClean="0">
                <a:hlinkClick r:id="rId7"/>
              </a:rPr>
              <a:t>https</a:t>
            </a:r>
            <a:r>
              <a:rPr lang="cs-CZ" sz="2000" dirty="0">
                <a:hlinkClick r:id="rId7"/>
              </a:rPr>
              <a:t>://euexit.campaign.gov.uk/</a:t>
            </a:r>
            <a:endParaRPr lang="cs-CZ" sz="2000" dirty="0"/>
          </a:p>
          <a:p>
            <a:pPr marL="0" indent="0">
              <a:buNone/>
            </a:pPr>
            <a:r>
              <a:rPr lang="cs-CZ" sz="2000" dirty="0">
                <a:hlinkClick r:id="rId8"/>
              </a:rPr>
              <a:t>https://www.gov.uk/government/collections/how-to-prepare-if-the-uk-leaves-the-eu-with-no-deal#importing-and-exporting</a:t>
            </a:r>
            <a:endParaRPr lang="cs-CZ" sz="2000" dirty="0"/>
          </a:p>
          <a:p>
            <a:pPr marL="0" indent="0">
              <a:buNone/>
            </a:pPr>
            <a:endParaRPr lang="cs-CZ" sz="2000" dirty="0" smtClean="0">
              <a:hlinkClick r:id="rId9"/>
            </a:endParaRPr>
          </a:p>
          <a:p>
            <a:pPr marL="0" indent="0">
              <a:buNone/>
            </a:pPr>
            <a:endParaRPr lang="cs-CZ" sz="2000" dirty="0" smtClean="0">
              <a:hlinkClick r:id="rId9"/>
            </a:endParaRPr>
          </a:p>
          <a:p>
            <a:pPr marL="0" indent="0">
              <a:buNone/>
            </a:pPr>
            <a:r>
              <a:rPr lang="cs-CZ" sz="2000" dirty="0" smtClean="0">
                <a:hlinkClick r:id="rId9"/>
              </a:rPr>
              <a:t>https</a:t>
            </a:r>
            <a:r>
              <a:rPr lang="cs-CZ" sz="2000" dirty="0">
                <a:hlinkClick r:id="rId9"/>
              </a:rPr>
              <a:t>://</a:t>
            </a:r>
            <a:r>
              <a:rPr lang="cs-CZ" sz="2000" dirty="0" smtClean="0">
                <a:hlinkClick r:id="rId9"/>
              </a:rPr>
              <a:t>www.celnisprava.cz/</a:t>
            </a:r>
            <a:r>
              <a:rPr lang="cs-CZ" sz="2000" dirty="0" err="1" smtClean="0">
                <a:hlinkClick r:id="rId9"/>
              </a:rPr>
              <a:t>cz</a:t>
            </a:r>
            <a:r>
              <a:rPr lang="cs-CZ" sz="2000" dirty="0" smtClean="0">
                <a:hlinkClick r:id="rId9"/>
              </a:rPr>
              <a:t>/</a:t>
            </a:r>
            <a:r>
              <a:rPr lang="cs-CZ" sz="2000" dirty="0" err="1" smtClean="0">
                <a:hlinkClick r:id="rId9"/>
              </a:rPr>
              <a:t>Stranky</a:t>
            </a:r>
            <a:r>
              <a:rPr lang="cs-CZ" sz="2000" dirty="0" smtClean="0">
                <a:hlinkClick r:id="rId9"/>
              </a:rPr>
              <a:t>/INFORMACE-O-VYSTOUPENÍ-SPOJENÉHO-KRÁLOVSTVÍ-VELKÉ-BRITÁNIE-A-SEVERNÍHO-IRSKA-Z-EVROPSKÉ-UNIE.aspx</a:t>
            </a: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36858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75856" y="51520"/>
            <a:ext cx="3333800" cy="531488"/>
          </a:xfrm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pPr algn="l"/>
            <a:r>
              <a:rPr lang="cs-CZ" altLang="cs-CZ" sz="3200" dirty="0" smtClean="0">
                <a:solidFill>
                  <a:schemeClr val="bg2"/>
                </a:solidFill>
              </a:rPr>
              <a:t>Kontakty</a:t>
            </a:r>
            <a:endParaRPr lang="en-US" altLang="cs-CZ" sz="3200" dirty="0">
              <a:solidFill>
                <a:schemeClr val="bg2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2844" y="836712"/>
            <a:ext cx="7200800" cy="5832648"/>
          </a:xfrm>
        </p:spPr>
        <p:txBody>
          <a:bodyPr/>
          <a:lstStyle/>
          <a:p>
            <a:pPr marL="0" indent="0">
              <a:buNone/>
            </a:pPr>
            <a:r>
              <a:rPr lang="cs-CZ" sz="2000" dirty="0" smtClean="0"/>
              <a:t>Pro </a:t>
            </a:r>
            <a:r>
              <a:rPr lang="cs-CZ" sz="2000" dirty="0"/>
              <a:t>další informace je možné kontaktovat Generální ředitelství cel nebo jednotlivé celní úřady:</a:t>
            </a:r>
          </a:p>
          <a:p>
            <a:pPr marL="0" indent="0">
              <a:buNone/>
            </a:pPr>
            <a:endParaRPr lang="cs-CZ" sz="2000" b="1" dirty="0" smtClean="0"/>
          </a:p>
          <a:p>
            <a:pPr marL="0" indent="0">
              <a:buNone/>
            </a:pPr>
            <a:r>
              <a:rPr lang="cs-CZ" sz="2000" b="1" dirty="0" smtClean="0"/>
              <a:t>Poradenské </a:t>
            </a:r>
            <a:r>
              <a:rPr lang="cs-CZ" sz="2000" b="1" dirty="0"/>
              <a:t>a informační centrum Celní správy ČR </a:t>
            </a:r>
          </a:p>
          <a:p>
            <a:r>
              <a:rPr lang="cs-CZ" sz="2000" dirty="0"/>
              <a:t>Telefonicky: +420 </a:t>
            </a:r>
            <a:r>
              <a:rPr lang="cs-CZ" sz="2000" b="1" dirty="0"/>
              <a:t>261 331 919</a:t>
            </a:r>
            <a:r>
              <a:rPr lang="cs-CZ" sz="2000" dirty="0"/>
              <a:t> nebo e-mailem: informace@cs.mfcr.cz </a:t>
            </a:r>
          </a:p>
          <a:p>
            <a:r>
              <a:rPr lang="cs-CZ" sz="2000" dirty="0">
                <a:hlinkClick r:id="rId4"/>
              </a:rPr>
              <a:t>https://www.celnisprava.cz/cz/o-nas/kontakty/Stranky/centrum-pro-zakladni-poradenstvi-a-informace-z-oblasti-celni-a-danove-problematiky-a-dalsich-kompetenci-celni-spravy-cr.aspx</a:t>
            </a: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Kontakty </a:t>
            </a:r>
            <a:r>
              <a:rPr lang="cs-CZ" sz="2000" dirty="0"/>
              <a:t>na jednotlivé celní úřady v příslušných regionech:</a:t>
            </a:r>
          </a:p>
          <a:p>
            <a:r>
              <a:rPr lang="cs-CZ" sz="2000" dirty="0">
                <a:hlinkClick r:id="rId5"/>
              </a:rPr>
              <a:t>https://www.celnisprava.cz/cz/Stranky/kontakty-na-celni-urady.aspx</a:t>
            </a:r>
            <a:endParaRPr lang="cs-CZ" sz="2000" dirty="0"/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34802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68996" y="44624"/>
            <a:ext cx="6934200" cy="1584176"/>
          </a:xfrm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r>
              <a:rPr lang="en-US" altLang="cs-CZ" sz="2400" dirty="0" smtClean="0">
                <a:solidFill>
                  <a:schemeClr val="bg2"/>
                </a:solidFill>
              </a:rPr>
              <a:t>NÁVRH </a:t>
            </a:r>
            <a:r>
              <a:rPr lang="en-US" altLang="cs-CZ" sz="2400" dirty="0">
                <a:solidFill>
                  <a:schemeClr val="bg2"/>
                </a:solidFill>
              </a:rPr>
              <a:t>DOHODY O VYSTOUPENÍ SPOJENÉHO KRÁLOVSTVÍ VELKÉ BRITÁNIE A SEVERNÍHO IRSKA Z EVROPSKÉ UNIE A ZE SPOLEČENSTVÍ PRO ATOMOVOU </a:t>
            </a:r>
            <a:r>
              <a:rPr lang="en-US" altLang="cs-CZ" sz="2400" dirty="0" smtClean="0">
                <a:solidFill>
                  <a:schemeClr val="bg2"/>
                </a:solidFill>
              </a:rPr>
              <a:t>ENERGII</a:t>
            </a:r>
            <a:endParaRPr lang="en-US" altLang="cs-CZ" sz="2400" dirty="0">
              <a:solidFill>
                <a:schemeClr val="bg2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772816"/>
            <a:ext cx="7344816" cy="5200357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buNone/>
            </a:pPr>
            <a:r>
              <a:rPr lang="cs-CZ" altLang="ko-KR" sz="2000" b="1" dirty="0" smtClean="0">
                <a:latin typeface="Verdana" panose="020B0604030504040204" pitchFamily="34" charset="0"/>
                <a:ea typeface="굴림" charset="-127"/>
              </a:rPr>
              <a:t>Celní procesy</a:t>
            </a:r>
            <a:r>
              <a:rPr lang="cs-CZ" altLang="ko-KR" sz="2000" dirty="0" smtClean="0">
                <a:latin typeface="Verdana" panose="020B0604030504040204" pitchFamily="34" charset="0"/>
                <a:ea typeface="굴림" charset="-127"/>
              </a:rPr>
              <a:t> a administrativní spolupráce celních orgánů popsané v návrhu Dohody o vystoupení:</a:t>
            </a:r>
          </a:p>
          <a:p>
            <a:pPr>
              <a:lnSpc>
                <a:spcPct val="80000"/>
              </a:lnSpc>
            </a:pPr>
            <a:endParaRPr lang="cs-CZ" altLang="ko-KR" sz="2000" dirty="0" smtClean="0">
              <a:latin typeface="Verdana" panose="020B0604030504040204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r>
              <a:rPr lang="cs-CZ" altLang="ko-KR" sz="2000" dirty="0" smtClean="0">
                <a:latin typeface="Verdana" panose="020B0604030504040204" pitchFamily="34" charset="0"/>
                <a:ea typeface="굴림" charset="-127"/>
              </a:rPr>
              <a:t>Článek 47 - Status zboží Unie</a:t>
            </a:r>
            <a:endParaRPr lang="cs-CZ" altLang="ko-KR" sz="2000" dirty="0">
              <a:latin typeface="Verdana" panose="020B0604030504040204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r>
              <a:rPr lang="cs-CZ" altLang="ko-KR" sz="2000" dirty="0" smtClean="0">
                <a:latin typeface="Verdana" panose="020B0604030504040204" pitchFamily="34" charset="0"/>
                <a:ea typeface="굴림" charset="-127"/>
              </a:rPr>
              <a:t>Článek 48 - Vstupní souhrnné prohlášení a výstupní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ko-KR" sz="2000" dirty="0">
                <a:latin typeface="Verdana" panose="020B0604030504040204" pitchFamily="34" charset="0"/>
                <a:ea typeface="굴림" charset="-127"/>
              </a:rPr>
              <a:t> </a:t>
            </a:r>
            <a:r>
              <a:rPr lang="cs-CZ" altLang="ko-KR" sz="2000" dirty="0" smtClean="0">
                <a:latin typeface="Verdana" panose="020B0604030504040204" pitchFamily="34" charset="0"/>
                <a:ea typeface="굴림" charset="-127"/>
              </a:rPr>
              <a:t>                     prohlášení</a:t>
            </a:r>
          </a:p>
          <a:p>
            <a:pPr>
              <a:lnSpc>
                <a:spcPct val="80000"/>
              </a:lnSpc>
            </a:pPr>
            <a:r>
              <a:rPr lang="cs-CZ" altLang="ko-KR" sz="2000" dirty="0" smtClean="0">
                <a:latin typeface="Verdana" panose="020B0604030504040204" pitchFamily="34" charset="0"/>
                <a:ea typeface="굴림" charset="-127"/>
              </a:rPr>
              <a:t>Článek 49 - Ukončení dočasného uskladnění nebo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ko-KR" sz="2000" dirty="0" smtClean="0">
                <a:latin typeface="Verdana" panose="020B0604030504040204" pitchFamily="34" charset="0"/>
                <a:ea typeface="굴림" charset="-127"/>
              </a:rPr>
              <a:t>                     celních režimů</a:t>
            </a:r>
          </a:p>
          <a:p>
            <a:pPr>
              <a:lnSpc>
                <a:spcPct val="80000"/>
              </a:lnSpc>
            </a:pPr>
            <a:r>
              <a:rPr lang="cs-CZ" altLang="ko-KR" sz="2000" dirty="0" smtClean="0">
                <a:latin typeface="Verdana" panose="020B0604030504040204" pitchFamily="34" charset="0"/>
                <a:ea typeface="굴림" charset="-127"/>
              </a:rPr>
              <a:t>Článek 50 – Přístup do relevantních IT systémů a 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ko-KR" sz="2000" dirty="0">
                <a:latin typeface="Verdana" panose="020B0604030504040204" pitchFamily="34" charset="0"/>
                <a:ea typeface="굴림" charset="-127"/>
              </a:rPr>
              <a:t> </a:t>
            </a:r>
            <a:r>
              <a:rPr lang="cs-CZ" altLang="ko-KR" sz="2000" dirty="0" smtClean="0">
                <a:latin typeface="Verdana" panose="020B0604030504040204" pitchFamily="34" charset="0"/>
                <a:ea typeface="굴림" charset="-127"/>
              </a:rPr>
              <a:t>                    databází</a:t>
            </a:r>
          </a:p>
          <a:p>
            <a:pPr>
              <a:lnSpc>
                <a:spcPct val="80000"/>
              </a:lnSpc>
            </a:pPr>
            <a:r>
              <a:rPr lang="cs-CZ" altLang="ko-KR" sz="2000" dirty="0" smtClean="0">
                <a:latin typeface="Verdana" panose="020B0604030504040204" pitchFamily="34" charset="0"/>
                <a:ea typeface="굴림" charset="-127"/>
              </a:rPr>
              <a:t>Článek 98 – Správní spolupráce v oblasti cel</a:t>
            </a:r>
          </a:p>
          <a:p>
            <a:pPr algn="just">
              <a:lnSpc>
                <a:spcPct val="80000"/>
              </a:lnSpc>
            </a:pPr>
            <a:endParaRPr lang="cs-CZ" altLang="ko-KR" sz="2000" dirty="0" smtClean="0">
              <a:latin typeface="Verdana" panose="020B0604030504040204" pitchFamily="34" charset="0"/>
              <a:ea typeface="굴림" charset="-127"/>
            </a:endParaRPr>
          </a:p>
          <a:p>
            <a:pPr algn="just">
              <a:lnSpc>
                <a:spcPct val="80000"/>
              </a:lnSpc>
            </a:pPr>
            <a:r>
              <a:rPr lang="cs-CZ" alt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Příloha  III – Lhůty pro celní postupy</a:t>
            </a:r>
          </a:p>
          <a:p>
            <a:pPr algn="just">
              <a:lnSpc>
                <a:spcPct val="80000"/>
              </a:lnSpc>
            </a:pPr>
            <a:r>
              <a:rPr lang="cs-CZ" alt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Příloha  IV – Seznam relevantních IT systémů a    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cs-CZ" alt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databází </a:t>
            </a:r>
          </a:p>
          <a:p>
            <a:pPr algn="just">
              <a:lnSpc>
                <a:spcPct val="80000"/>
              </a:lnSpc>
            </a:pPr>
            <a:r>
              <a:rPr lang="cs-CZ" alt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Příloha  VI – Seznam oblastí pro Administrativní 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cs-CZ" alt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alt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spolupráci</a:t>
            </a:r>
          </a:p>
          <a:p>
            <a:pPr>
              <a:lnSpc>
                <a:spcPct val="80000"/>
              </a:lnSpc>
            </a:pPr>
            <a:endParaRPr lang="en-US" altLang="cs-CZ" sz="2000" dirty="0"/>
          </a:p>
        </p:txBody>
      </p:sp>
    </p:spTree>
    <p:extLst>
      <p:ext uri="{BB962C8B-B14F-4D97-AF65-F5344CB8AC3E}">
        <p14:creationId xmlns:p14="http://schemas.microsoft.com/office/powerpoint/2010/main" val="28772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04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04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04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04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04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1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68996" y="44624"/>
            <a:ext cx="6934200" cy="1584176"/>
          </a:xfrm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r>
              <a:rPr lang="en-US" altLang="cs-CZ" sz="2400" dirty="0" smtClean="0">
                <a:solidFill>
                  <a:schemeClr val="bg2"/>
                </a:solidFill>
              </a:rPr>
              <a:t>NÁVRH </a:t>
            </a:r>
            <a:r>
              <a:rPr lang="en-US" altLang="cs-CZ" sz="2400" dirty="0">
                <a:solidFill>
                  <a:schemeClr val="bg2"/>
                </a:solidFill>
              </a:rPr>
              <a:t>DOHODY O VYSTOUPENÍ SPOJENÉHO KRÁLOVSTVÍ VELKÉ BRITÁNIE A SEVERNÍHO IRSKA Z EVROPSKÉ UNIE A ZE SPOLEČENSTVÍ PRO ATOMOVOU </a:t>
            </a:r>
            <a:r>
              <a:rPr lang="en-US" altLang="cs-CZ" sz="2400" dirty="0" smtClean="0">
                <a:solidFill>
                  <a:schemeClr val="bg2"/>
                </a:solidFill>
              </a:rPr>
              <a:t>ENERGII</a:t>
            </a:r>
            <a:endParaRPr lang="en-US" altLang="cs-CZ" sz="2400" dirty="0">
              <a:solidFill>
                <a:schemeClr val="bg2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772816"/>
            <a:ext cx="7344816" cy="5200357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buNone/>
            </a:pPr>
            <a:r>
              <a:rPr lang="cs-CZ" altLang="ko-KR" sz="2000" b="1" dirty="0" smtClean="0">
                <a:latin typeface="Verdana" panose="020B0604030504040204" pitchFamily="34" charset="0"/>
                <a:ea typeface="굴림" charset="-127"/>
              </a:rPr>
              <a:t>Daňové procesy</a:t>
            </a:r>
            <a:r>
              <a:rPr lang="cs-CZ" altLang="ko-KR" sz="2000" dirty="0" smtClean="0">
                <a:latin typeface="Verdana" panose="020B0604030504040204" pitchFamily="34" charset="0"/>
                <a:ea typeface="굴림" charset="-127"/>
              </a:rPr>
              <a:t> a administrativní spolupráce celních orgánů popsané v návrhu Dohody o vystoupení:</a:t>
            </a:r>
          </a:p>
          <a:p>
            <a:pPr>
              <a:lnSpc>
                <a:spcPct val="80000"/>
              </a:lnSpc>
            </a:pPr>
            <a:endParaRPr lang="cs-CZ" altLang="ko-KR" sz="2000" dirty="0" smtClean="0">
              <a:latin typeface="Verdana" panose="020B0604030504040204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r>
              <a:rPr lang="cs-CZ" altLang="ko-KR" sz="2000" dirty="0" smtClean="0">
                <a:latin typeface="Verdana" panose="020B0604030504040204" pitchFamily="34" charset="0"/>
                <a:ea typeface="굴림" charset="-127"/>
              </a:rPr>
              <a:t>Článek 51 - DPH</a:t>
            </a:r>
            <a:endParaRPr lang="cs-CZ" altLang="ko-KR" sz="2000" dirty="0">
              <a:latin typeface="Verdana" panose="020B0604030504040204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r>
              <a:rPr lang="cs-CZ" altLang="ko-KR" sz="2000" dirty="0" smtClean="0">
                <a:latin typeface="Verdana" panose="020B0604030504040204" pitchFamily="34" charset="0"/>
                <a:ea typeface="굴림" charset="-127"/>
              </a:rPr>
              <a:t>Článek 52</a:t>
            </a:r>
            <a:r>
              <a:rPr lang="cs-CZ" altLang="ko-KR" sz="2000" dirty="0">
                <a:latin typeface="Verdana" panose="020B0604030504040204" pitchFamily="34" charset="0"/>
                <a:ea typeface="굴림" charset="-127"/>
              </a:rPr>
              <a:t> - </a:t>
            </a:r>
            <a:r>
              <a:rPr lang="cs-CZ" altLang="ko-KR" sz="2000" dirty="0" smtClean="0">
                <a:latin typeface="Verdana" panose="020B0604030504040204" pitchFamily="34" charset="0"/>
                <a:ea typeface="굴림" charset="-127"/>
              </a:rPr>
              <a:t>Zboží </a:t>
            </a:r>
            <a:r>
              <a:rPr lang="cs-CZ" altLang="ko-KR" sz="2000" dirty="0">
                <a:latin typeface="Verdana" panose="020B0604030504040204" pitchFamily="34" charset="0"/>
                <a:ea typeface="굴림" charset="-127"/>
              </a:rPr>
              <a:t>podléhající spotřebním daním </a:t>
            </a:r>
          </a:p>
          <a:p>
            <a:pPr>
              <a:lnSpc>
                <a:spcPct val="80000"/>
              </a:lnSpc>
            </a:pPr>
            <a:r>
              <a:rPr lang="cs-CZ" altLang="ko-KR" sz="2000" dirty="0" smtClean="0">
                <a:latin typeface="Verdana" panose="020B0604030504040204" pitchFamily="34" charset="0"/>
                <a:ea typeface="굴림" charset="-127"/>
              </a:rPr>
              <a:t>Článek 53 – Přístup do relevantních IT systémů a 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ko-KR" sz="2000" dirty="0">
                <a:latin typeface="Verdana" panose="020B0604030504040204" pitchFamily="34" charset="0"/>
                <a:ea typeface="굴림" charset="-127"/>
              </a:rPr>
              <a:t> </a:t>
            </a:r>
            <a:r>
              <a:rPr lang="cs-CZ" altLang="ko-KR" sz="2000" dirty="0" smtClean="0">
                <a:latin typeface="Verdana" panose="020B0604030504040204" pitchFamily="34" charset="0"/>
                <a:ea typeface="굴림" charset="-127"/>
              </a:rPr>
              <a:t>                     databází</a:t>
            </a:r>
          </a:p>
          <a:p>
            <a:pPr>
              <a:lnSpc>
                <a:spcPct val="80000"/>
              </a:lnSpc>
            </a:pPr>
            <a:r>
              <a:rPr lang="cs-CZ" altLang="ko-KR" sz="2000" dirty="0" smtClean="0">
                <a:latin typeface="Verdana" panose="020B0604030504040204" pitchFamily="34" charset="0"/>
                <a:ea typeface="굴림" charset="-127"/>
              </a:rPr>
              <a:t>Článek 99 – Správní spolupráce </a:t>
            </a:r>
            <a:r>
              <a:rPr lang="cs-CZ" altLang="ko-KR" sz="2000" dirty="0">
                <a:latin typeface="Verdana" panose="020B0604030504040204" pitchFamily="34" charset="0"/>
                <a:ea typeface="굴림" charset="-127"/>
              </a:rPr>
              <a:t>v záležitostech </a:t>
            </a:r>
            <a:r>
              <a:rPr lang="cs-CZ" altLang="ko-KR" sz="2000" dirty="0" smtClean="0">
                <a:latin typeface="Verdana" panose="020B0604030504040204" pitchFamily="34" charset="0"/>
                <a:ea typeface="굴림" charset="-127"/>
              </a:rPr>
              <a:t>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ko-KR" sz="2000" dirty="0" smtClean="0">
                <a:latin typeface="Verdana" panose="020B0604030504040204" pitchFamily="34" charset="0"/>
                <a:ea typeface="굴림" charset="-127"/>
              </a:rPr>
              <a:t>                      týkající </a:t>
            </a:r>
            <a:r>
              <a:rPr lang="cs-CZ" altLang="ko-KR" sz="2000" dirty="0">
                <a:latin typeface="Verdana" panose="020B0604030504040204" pitchFamily="34" charset="0"/>
                <a:ea typeface="굴림" charset="-127"/>
              </a:rPr>
              <a:t>se nepřímých daní</a:t>
            </a:r>
            <a:endParaRPr lang="cs-CZ" altLang="ko-KR" sz="2000" dirty="0" smtClean="0">
              <a:latin typeface="Verdana" panose="020B0604030504040204" pitchFamily="34" charset="0"/>
              <a:ea typeface="굴림" charset="-127"/>
            </a:endParaRPr>
          </a:p>
          <a:p>
            <a:pPr algn="just">
              <a:lnSpc>
                <a:spcPct val="80000"/>
              </a:lnSpc>
            </a:pPr>
            <a:endParaRPr lang="cs-CZ" altLang="ko-KR" sz="2000" dirty="0" smtClean="0">
              <a:latin typeface="Verdana" panose="020B0604030504040204" pitchFamily="34" charset="0"/>
              <a:ea typeface="굴림" charset="-127"/>
            </a:endParaRPr>
          </a:p>
          <a:p>
            <a:pPr algn="just">
              <a:lnSpc>
                <a:spcPct val="80000"/>
              </a:lnSpc>
            </a:pPr>
            <a:r>
              <a:rPr lang="cs-CZ" alt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Příloha  IV – Seznam relevantních IT systémů a    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cs-CZ" alt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databází </a:t>
            </a:r>
          </a:p>
        </p:txBody>
      </p:sp>
    </p:spTree>
    <p:extLst>
      <p:ext uri="{BB962C8B-B14F-4D97-AF65-F5344CB8AC3E}">
        <p14:creationId xmlns:p14="http://schemas.microsoft.com/office/powerpoint/2010/main" val="64323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04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1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144957" cy="544522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2952" y="116632"/>
            <a:ext cx="7441048" cy="448510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453" y="1732487"/>
            <a:ext cx="8271247" cy="512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78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696" y="908720"/>
            <a:ext cx="7308304" cy="2592288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buNone/>
            </a:pPr>
            <a:r>
              <a:rPr lang="cs-CZ" altLang="ko-KR" sz="2000" dirty="0" smtClean="0">
                <a:latin typeface="Verdana" panose="020B0604030504040204" pitchFamily="34" charset="0"/>
                <a:ea typeface="굴림" charset="-127"/>
              </a:rPr>
              <a:t>     PROTOKOL </a:t>
            </a:r>
            <a:r>
              <a:rPr lang="cs-CZ" altLang="ko-KR" sz="2000" dirty="0">
                <a:latin typeface="Verdana" panose="020B0604030504040204" pitchFamily="34" charset="0"/>
                <a:ea typeface="굴림" charset="-127"/>
              </a:rPr>
              <a:t>O IRSKU/SEVERNÍM </a:t>
            </a:r>
            <a:r>
              <a:rPr lang="cs-CZ" altLang="ko-KR" sz="2000" dirty="0" smtClean="0">
                <a:latin typeface="Verdana" panose="020B0604030504040204" pitchFamily="34" charset="0"/>
                <a:ea typeface="굴림" charset="-127"/>
              </a:rPr>
              <a:t>IRSKU</a:t>
            </a:r>
          </a:p>
          <a:p>
            <a:pPr marL="0" indent="0" algn="just">
              <a:lnSpc>
                <a:spcPct val="80000"/>
              </a:lnSpc>
              <a:buNone/>
            </a:pPr>
            <a:endParaRPr lang="cs-CZ" altLang="ko-KR" sz="2000" dirty="0" smtClean="0">
              <a:latin typeface="Verdana" panose="020B0604030504040204" pitchFamily="34" charset="0"/>
              <a:ea typeface="굴림" charset="-127"/>
            </a:endParaRPr>
          </a:p>
          <a:p>
            <a:pPr algn="just">
              <a:lnSpc>
                <a:spcPct val="80000"/>
              </a:lnSpc>
            </a:pPr>
            <a:r>
              <a:rPr lang="cs-CZ" altLang="ko-KR" sz="2000" dirty="0" smtClean="0">
                <a:latin typeface="Verdana" panose="020B0604030504040204" pitchFamily="34" charset="0"/>
                <a:ea typeface="굴림" charset="-127"/>
              </a:rPr>
              <a:t>Následná dohoda – úplná nebo částečná</a:t>
            </a:r>
          </a:p>
          <a:p>
            <a:pPr algn="just">
              <a:lnSpc>
                <a:spcPct val="80000"/>
              </a:lnSpc>
            </a:pPr>
            <a:endParaRPr lang="cs-CZ" altLang="ko-KR" sz="2000" dirty="0" smtClean="0">
              <a:latin typeface="Verdana" panose="020B0604030504040204" pitchFamily="34" charset="0"/>
              <a:ea typeface="굴림" charset="-127"/>
            </a:endParaRPr>
          </a:p>
          <a:p>
            <a:pPr algn="just">
              <a:lnSpc>
                <a:spcPct val="80000"/>
              </a:lnSpc>
            </a:pPr>
            <a:r>
              <a:rPr lang="cs-CZ" altLang="ko-KR" sz="2000" dirty="0" smtClean="0">
                <a:latin typeface="Verdana" panose="020B0604030504040204" pitchFamily="34" charset="0"/>
                <a:ea typeface="굴림" charset="-127"/>
              </a:rPr>
              <a:t>Prodloužení přechodného období</a:t>
            </a:r>
          </a:p>
          <a:p>
            <a:pPr marL="0" indent="0" algn="just">
              <a:lnSpc>
                <a:spcPct val="80000"/>
              </a:lnSpc>
              <a:buNone/>
            </a:pPr>
            <a:endParaRPr lang="cs-CZ" altLang="ko-KR" sz="2000" dirty="0" smtClean="0">
              <a:latin typeface="Verdana" panose="020B0604030504040204" pitchFamily="34" charset="0"/>
              <a:ea typeface="굴림" charset="-127"/>
            </a:endParaRPr>
          </a:p>
          <a:p>
            <a:pPr algn="just">
              <a:lnSpc>
                <a:spcPct val="80000"/>
              </a:lnSpc>
            </a:pPr>
            <a:r>
              <a:rPr lang="cs-CZ" altLang="ko-KR" sz="2000" dirty="0">
                <a:latin typeface="Verdana" panose="020B0604030504040204" pitchFamily="34" charset="0"/>
                <a:ea typeface="굴림" charset="-127"/>
              </a:rPr>
              <a:t>Jednotné celní území a pohyb </a:t>
            </a:r>
            <a:r>
              <a:rPr lang="cs-CZ" altLang="ko-KR" sz="2000" dirty="0" smtClean="0">
                <a:latin typeface="Verdana" panose="020B0604030504040204" pitchFamily="34" charset="0"/>
                <a:ea typeface="굴림" charset="-127"/>
              </a:rPr>
              <a:t>zboží 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cs-CZ" altLang="ko-KR" sz="2000" dirty="0">
                <a:latin typeface="Verdana" panose="020B0604030504040204" pitchFamily="34" charset="0"/>
                <a:ea typeface="굴림" charset="-127"/>
              </a:rPr>
              <a:t> </a:t>
            </a:r>
            <a:r>
              <a:rPr lang="cs-CZ" altLang="ko-KR" sz="2000" dirty="0" smtClean="0">
                <a:latin typeface="Verdana" panose="020B0604030504040204" pitchFamily="34" charset="0"/>
                <a:ea typeface="굴림" charset="-127"/>
              </a:rPr>
              <a:t>            – čl. 6 Protokolu + Příloha 2  a 3 Protokolu</a:t>
            </a:r>
            <a:endParaRPr lang="cs-CZ" altLang="ko-KR" sz="2000" dirty="0">
              <a:latin typeface="Verdana" panose="020B0604030504040204" pitchFamily="34" charset="0"/>
              <a:ea typeface="굴림" charset="-127"/>
            </a:endParaRPr>
          </a:p>
          <a:p>
            <a:pPr algn="just">
              <a:lnSpc>
                <a:spcPct val="80000"/>
              </a:lnSpc>
            </a:pPr>
            <a:endParaRPr lang="cs-CZ" altLang="ko-KR" sz="2000" dirty="0" smtClean="0">
              <a:latin typeface="Verdana" panose="020B0604030504040204" pitchFamily="34" charset="0"/>
              <a:ea typeface="굴림" charset="-127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altLang="ko-KR" sz="2000" dirty="0" smtClean="0">
              <a:latin typeface="Verdana" panose="020B0604030504040204" pitchFamily="34" charset="0"/>
              <a:ea typeface="굴림" charset="-127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116632"/>
            <a:ext cx="6934200" cy="715963"/>
          </a:xfrm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r>
              <a:rPr lang="cs-CZ" altLang="cs-CZ" sz="280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BACKSTOP</a:t>
            </a:r>
            <a:endParaRPr lang="en-US" altLang="cs-CZ" sz="2800" dirty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3" y="3861048"/>
            <a:ext cx="4718037" cy="251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03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116632"/>
            <a:ext cx="6934200" cy="715963"/>
          </a:xfrm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r>
              <a:rPr lang="en-US" altLang="cs-CZ" sz="280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BEZ </a:t>
            </a:r>
            <a:r>
              <a:rPr lang="en-US" altLang="cs-CZ" sz="280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DOHODY</a:t>
            </a:r>
            <a:endParaRPr lang="en-US" altLang="cs-CZ" sz="2800" dirty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696" y="855232"/>
            <a:ext cx="7272808" cy="4157944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cs-CZ" altLang="ko-KR" sz="2000" dirty="0" smtClean="0">
                <a:latin typeface="Verdana" panose="020B0604030504040204" pitchFamily="34" charset="0"/>
                <a:ea typeface="굴림" charset="-127"/>
              </a:rPr>
              <a:t>Zboží, které je přepraveno na celní území EU ze Spojeného království nebo má toto území opustit pro přepravu do Spojeného království, podléhá celnímu dohledu a může podléhat celním kontrolám v souladu s nařízením (EU) č. 952/2013 ze dne 9. října 2013, kterým se stanoví celní kodex Unie. To mimo jiné znamená, že se na ně vztahují celní formality, musí být podána celní prohlášení a celní orgány mohou požadovat poskytnutí jistoty za celní dluhy, které vznikly, nebo které by mohly vzniknout.</a:t>
            </a:r>
          </a:p>
          <a:p>
            <a:pPr algn="just">
              <a:lnSpc>
                <a:spcPct val="80000"/>
              </a:lnSpc>
            </a:pPr>
            <a:endParaRPr lang="cs-CZ" altLang="ko-KR" sz="2000" dirty="0" smtClean="0">
              <a:latin typeface="Verdana" panose="020B0604030504040204" pitchFamily="34" charset="0"/>
              <a:ea typeface="굴림" charset="-127"/>
            </a:endParaRPr>
          </a:p>
          <a:p>
            <a:pPr algn="just">
              <a:lnSpc>
                <a:spcPct val="80000"/>
              </a:lnSpc>
            </a:pPr>
            <a:r>
              <a:rPr lang="cs-CZ" altLang="ko-KR" sz="2000" dirty="0" smtClean="0">
                <a:latin typeface="Verdana" panose="020B0604030504040204" pitchFamily="34" charset="0"/>
                <a:ea typeface="굴림" charset="-127"/>
              </a:rPr>
              <a:t>Zboží vstupující na celní území EU ze Spojeného království podléhá nařízení Rady (EHS) č. 2658/87 ze dne 23. července 1987 o celní a statistické nomenklatuře a o společném celním sazebníku. To znamená, že se uplatňují příslušná cla.</a:t>
            </a:r>
            <a:endParaRPr lang="cs-CZ" altLang="ko-KR" sz="2000" dirty="0">
              <a:latin typeface="Verdana" panose="020B0604030504040204" pitchFamily="34" charset="0"/>
              <a:ea typeface="굴림" charset="-127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5229200"/>
            <a:ext cx="2579296" cy="124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46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19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4" y="116632"/>
            <a:ext cx="9183497" cy="6120149"/>
          </a:xfrm>
          <a:prstGeom prst="rect">
            <a:avLst/>
          </a:prstGeom>
        </p:spPr>
      </p:pic>
      <p:sp>
        <p:nvSpPr>
          <p:cNvPr id="7" name="Volný tvar 6"/>
          <p:cNvSpPr/>
          <p:nvPr/>
        </p:nvSpPr>
        <p:spPr>
          <a:xfrm>
            <a:off x="672387" y="1340768"/>
            <a:ext cx="2353456" cy="1383174"/>
          </a:xfrm>
          <a:custGeom>
            <a:avLst/>
            <a:gdLst>
              <a:gd name="connsiteX0" fmla="*/ 0 w 2353456"/>
              <a:gd name="connsiteY0" fmla="*/ 1379095 h 1383174"/>
              <a:gd name="connsiteX1" fmla="*/ 1757597 w 2353456"/>
              <a:gd name="connsiteY1" fmla="*/ 1169233 h 1383174"/>
              <a:gd name="connsiteX2" fmla="*/ 2353456 w 2353456"/>
              <a:gd name="connsiteY2" fmla="*/ 0 h 1383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53456" h="1383174">
                <a:moveTo>
                  <a:pt x="0" y="1379095"/>
                </a:moveTo>
                <a:cubicBezTo>
                  <a:pt x="682677" y="1389088"/>
                  <a:pt x="1365354" y="1399082"/>
                  <a:pt x="1757597" y="1169233"/>
                </a:cubicBezTo>
                <a:cubicBezTo>
                  <a:pt x="2149840" y="939384"/>
                  <a:pt x="2261641" y="325411"/>
                  <a:pt x="2353456" y="0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125403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281484"/>
            <a:ext cx="583735" cy="58373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41" y="2032355"/>
            <a:ext cx="508003" cy="65297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2900" y="2069995"/>
            <a:ext cx="981930" cy="1363509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3288" y="2783226"/>
            <a:ext cx="1142911" cy="1474825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2271579" y="920486"/>
            <a:ext cx="1373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54033" fontAlgn="auto">
              <a:spcBef>
                <a:spcPts val="0"/>
              </a:spcBef>
              <a:spcAft>
                <a:spcPts val="0"/>
              </a:spcAft>
            </a:pPr>
            <a:r>
              <a:rPr lang="cs-CZ" dirty="0" smtClean="0">
                <a:solidFill>
                  <a:prstClr val="black"/>
                </a:solidFill>
                <a:latin typeface="Calibri"/>
              </a:rPr>
              <a:t>UK Ex CD</a:t>
            </a:r>
            <a:endParaRPr lang="cs-CZ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2685163" y="2606287"/>
            <a:ext cx="759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54033" fontAlgn="auto">
              <a:spcBef>
                <a:spcPts val="0"/>
              </a:spcBef>
              <a:spcAft>
                <a:spcPts val="0"/>
              </a:spcAft>
            </a:pPr>
            <a:r>
              <a:rPr lang="cs-CZ" dirty="0" smtClean="0">
                <a:solidFill>
                  <a:srgbClr val="FFAA45"/>
                </a:solidFill>
                <a:latin typeface="Calibri"/>
              </a:rPr>
              <a:t>ESD</a:t>
            </a:r>
            <a:endParaRPr lang="cs-CZ" dirty="0">
              <a:solidFill>
                <a:srgbClr val="FFAA45"/>
              </a:solidFill>
              <a:latin typeface="Calibri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66231" y="3356014"/>
            <a:ext cx="1003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54033" fontAlgn="auto">
              <a:spcBef>
                <a:spcPts val="0"/>
              </a:spcBef>
              <a:spcAft>
                <a:spcPts val="0"/>
              </a:spcAft>
            </a:pPr>
            <a:r>
              <a:rPr lang="cs-CZ" dirty="0" smtClean="0">
                <a:solidFill>
                  <a:prstClr val="black"/>
                </a:solidFill>
                <a:latin typeface="Calibri"/>
              </a:rPr>
              <a:t>CVED</a:t>
            </a:r>
            <a:endParaRPr lang="cs-CZ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3923928" y="2801691"/>
            <a:ext cx="1040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54033" fontAlgn="auto">
              <a:spcBef>
                <a:spcPts val="0"/>
              </a:spcBef>
              <a:spcAft>
                <a:spcPts val="0"/>
              </a:spcAft>
            </a:pPr>
            <a:r>
              <a:rPr lang="cs-CZ" dirty="0" err="1" smtClean="0">
                <a:solidFill>
                  <a:prstClr val="black"/>
                </a:solidFill>
                <a:latin typeface="Calibri"/>
              </a:rPr>
              <a:t>Im</a:t>
            </a:r>
            <a:r>
              <a:rPr lang="cs-CZ" dirty="0" smtClean="0">
                <a:solidFill>
                  <a:prstClr val="black"/>
                </a:solidFill>
                <a:latin typeface="Calibri"/>
              </a:rPr>
              <a:t> CD</a:t>
            </a:r>
            <a:endParaRPr lang="cs-CZ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6031" y="2022954"/>
            <a:ext cx="1014404" cy="57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38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07407E-6 L 0.29167 0.184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3" y="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23" y="196280"/>
            <a:ext cx="6467301" cy="4508054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56" y="116632"/>
            <a:ext cx="8234824" cy="36004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4" y="3386954"/>
            <a:ext cx="8473436" cy="347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64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owerpoint-template-24">
  <a:themeElements>
    <a:clrScheme name="powerpoint-template-24 9">
      <a:dk1>
        <a:srgbClr val="4D4D4D"/>
      </a:dk1>
      <a:lt1>
        <a:srgbClr val="FFFFFF"/>
      </a:lt1>
      <a:dk2>
        <a:srgbClr val="4D4D4D"/>
      </a:dk2>
      <a:lt2>
        <a:srgbClr val="2F404B"/>
      </a:lt2>
      <a:accent1>
        <a:srgbClr val="48596C"/>
      </a:accent1>
      <a:accent2>
        <a:srgbClr val="ADADAD"/>
      </a:accent2>
      <a:accent3>
        <a:srgbClr val="FFFFFF"/>
      </a:accent3>
      <a:accent4>
        <a:srgbClr val="404040"/>
      </a:accent4>
      <a:accent5>
        <a:srgbClr val="B1B5BA"/>
      </a:accent5>
      <a:accent6>
        <a:srgbClr val="9C9C9C"/>
      </a:accent6>
      <a:hlink>
        <a:srgbClr val="6282A1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1984CC"/>
        </a:lt2>
        <a:accent1>
          <a:srgbClr val="0960AF"/>
        </a:accent1>
        <a:accent2>
          <a:srgbClr val="05438C"/>
        </a:accent2>
        <a:accent3>
          <a:srgbClr val="FFFFFF"/>
        </a:accent3>
        <a:accent4>
          <a:srgbClr val="404040"/>
        </a:accent4>
        <a:accent5>
          <a:srgbClr val="AAB6D4"/>
        </a:accent5>
        <a:accent6>
          <a:srgbClr val="043C7E"/>
        </a:accent6>
        <a:hlink>
          <a:srgbClr val="0230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032D50"/>
        </a:lt2>
        <a:accent1>
          <a:srgbClr val="2B6B95"/>
        </a:accent1>
        <a:accent2>
          <a:srgbClr val="073A61"/>
        </a:accent2>
        <a:accent3>
          <a:srgbClr val="FFFFFF"/>
        </a:accent3>
        <a:accent4>
          <a:srgbClr val="404040"/>
        </a:accent4>
        <a:accent5>
          <a:srgbClr val="ACBAC8"/>
        </a:accent5>
        <a:accent6>
          <a:srgbClr val="063457"/>
        </a:accent6>
        <a:hlink>
          <a:srgbClr val="15548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2F404B"/>
        </a:lt2>
        <a:accent1>
          <a:srgbClr val="48596C"/>
        </a:accent1>
        <a:accent2>
          <a:srgbClr val="ADADAD"/>
        </a:accent2>
        <a:accent3>
          <a:srgbClr val="FFFFFF"/>
        </a:accent3>
        <a:accent4>
          <a:srgbClr val="404040"/>
        </a:accent4>
        <a:accent5>
          <a:srgbClr val="B1B5BA"/>
        </a:accent5>
        <a:accent6>
          <a:srgbClr val="9C9C9C"/>
        </a:accent6>
        <a:hlink>
          <a:srgbClr val="6282A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1937</TotalTime>
  <Words>1300</Words>
  <Application>Microsoft Office PowerPoint</Application>
  <PresentationFormat>Předvádění na obrazovce (4:3)</PresentationFormat>
  <Paragraphs>221</Paragraphs>
  <Slides>23</Slides>
  <Notes>23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30" baseType="lpstr">
      <vt:lpstr>Arial</vt:lpstr>
      <vt:lpstr>Calibri</vt:lpstr>
      <vt:lpstr>굴림</vt:lpstr>
      <vt:lpstr>Microsoft Sans Serif</vt:lpstr>
      <vt:lpstr>Times New Roman</vt:lpstr>
      <vt:lpstr>Verdana</vt:lpstr>
      <vt:lpstr>powerpoint-template-24</vt:lpstr>
      <vt:lpstr>Brexit z celního pohledu</vt:lpstr>
      <vt:lpstr>PŘECHODNÉ OBDOBÍ</vt:lpstr>
      <vt:lpstr>NÁVRH DOHODY O VYSTOUPENÍ SPOJENÉHO KRÁLOVSTVÍ VELKÉ BRITÁNIE A SEVERNÍHO IRSKA Z EVROPSKÉ UNIE A ZE SPOLEČENSTVÍ PRO ATOMOVOU ENERGII</vt:lpstr>
      <vt:lpstr>NÁVRH DOHODY O VYSTOUPENÍ SPOJENÉHO KRÁLOVSTVÍ VELKÉ BRITÁNIE A SEVERNÍHO IRSKA Z EVROPSKÉ UNIE A ZE SPOLEČENSTVÍ PRO ATOMOVOU ENERGII</vt:lpstr>
      <vt:lpstr>Prezentace aplikace PowerPoint</vt:lpstr>
      <vt:lpstr>BACKSTOP</vt:lpstr>
      <vt:lpstr>BEZ DOHODY</vt:lpstr>
      <vt:lpstr>Prezentace aplikace PowerPoint</vt:lpstr>
      <vt:lpstr>Prezentace aplikace PowerPoint</vt:lpstr>
      <vt:lpstr>BEZ DOHODY – POVOLENÍ/REGISTRACE</vt:lpstr>
      <vt:lpstr>BEZ DOHODY – ZÁKAZY A OMEZENÍ</vt:lpstr>
      <vt:lpstr>Prezentace aplikace PowerPoint</vt:lpstr>
      <vt:lpstr>BEZ DOHODY – PREFERENČNÍ PŮVOD</vt:lpstr>
      <vt:lpstr>Prezentace aplikace PowerPoint</vt:lpstr>
      <vt:lpstr>BEZ DOHODY  Dopady na běžný život – cestování/nákupy přes internet</vt:lpstr>
      <vt:lpstr>Rady pro subjekty dosud obchodující jen se Spojeným královstvím nebo jen v rámci EU </vt:lpstr>
      <vt:lpstr>Prezentace aplikace PowerPoint</vt:lpstr>
      <vt:lpstr>Prezentace aplikace PowerPoint</vt:lpstr>
      <vt:lpstr>BUDOUCÍ VZTAH EU-UK</vt:lpstr>
      <vt:lpstr>Prezentace aplikace PowerPoint</vt:lpstr>
      <vt:lpstr>Užitečné odkazy</vt:lpstr>
      <vt:lpstr>Užitečné odkazy</vt:lpstr>
      <vt:lpstr>Kontakty</vt:lpstr>
    </vt:vector>
  </TitlesOfParts>
  <Company>Celní správa České republiky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Brexit z celního pohledu</dc:title>
  <dc:creator>Doskočil Lubomír, Mgr., plk.</dc:creator>
  <cp:lastModifiedBy>Doskočil Lubomír, Mgr., plk.</cp:lastModifiedBy>
  <cp:revision>135</cp:revision>
  <dcterms:created xsi:type="dcterms:W3CDTF">2018-11-17T19:49:52Z</dcterms:created>
  <dcterms:modified xsi:type="dcterms:W3CDTF">2019-02-06T20:21:11Z</dcterms:modified>
</cp:coreProperties>
</file>